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810" r:id="rId1"/>
  </p:sldMasterIdLst>
  <p:notesMasterIdLst>
    <p:notesMasterId r:id="rId17"/>
  </p:notesMasterIdLst>
  <p:sldIdLst>
    <p:sldId id="256" r:id="rId2"/>
    <p:sldId id="257" r:id="rId3"/>
    <p:sldId id="268" r:id="rId4"/>
    <p:sldId id="258" r:id="rId5"/>
    <p:sldId id="259" r:id="rId6"/>
    <p:sldId id="260" r:id="rId7"/>
    <p:sldId id="261" r:id="rId8"/>
    <p:sldId id="262" r:id="rId9"/>
    <p:sldId id="263" r:id="rId10"/>
    <p:sldId id="267" r:id="rId11"/>
    <p:sldId id="264" r:id="rId12"/>
    <p:sldId id="266" r:id="rId13"/>
    <p:sldId id="265" r:id="rId14"/>
    <p:sldId id="269" r:id="rId15"/>
    <p:sldId id="270" r:id="rId16"/>
  </p:sldIdLst>
  <p:sldSz cx="12192000" cy="6858000"/>
  <p:notesSz cx="6858000" cy="9144000"/>
  <p:defaultTextStyle>
    <a:defPPr>
      <a:defRPr lang="es-E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6681F2"/>
    <a:srgbClr val="38318F"/>
    <a:srgbClr val="0066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Estilo medio 2 - Énfasis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987" autoAdjust="0"/>
    <p:restoredTop sz="94660"/>
  </p:normalViewPr>
  <p:slideViewPr>
    <p:cSldViewPr snapToGrid="0">
      <p:cViewPr varScale="1">
        <p:scale>
          <a:sx n="114" d="100"/>
          <a:sy n="114" d="100"/>
        </p:scale>
        <p:origin x="414" y="10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presProps" Target="presProps.xml"/><Relationship Id="rId3" Type="http://schemas.openxmlformats.org/officeDocument/2006/relationships/slide" Target="slides/slide2.xml"/><Relationship Id="rId21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notesMaster" Target="notesMasters/notesMaster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encabezado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s-ES"/>
          </a:p>
        </p:txBody>
      </p:sp>
      <p:sp>
        <p:nvSpPr>
          <p:cNvPr id="3" name="Marcador de fecha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A6C81EB-42B2-4B00-8BAD-21C06C29C262}" type="datetimeFigureOut">
              <a:rPr lang="es-ES" smtClean="0"/>
              <a:t>07/06/2022</a:t>
            </a:fld>
            <a:endParaRPr lang="es-ES"/>
          </a:p>
        </p:txBody>
      </p:sp>
      <p:sp>
        <p:nvSpPr>
          <p:cNvPr id="4" name="Marcador de imagen de diapositiva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s-ES"/>
          </a:p>
        </p:txBody>
      </p:sp>
      <p:sp>
        <p:nvSpPr>
          <p:cNvPr id="5" name="Marcador de notas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6" name="Marcador de pie de página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s-ES"/>
          </a:p>
        </p:txBody>
      </p:sp>
      <p:sp>
        <p:nvSpPr>
          <p:cNvPr id="7" name="Marcador de número de diapositiva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A73818AF-47E8-4ABD-9DFD-C89543655C56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314312303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73818AF-47E8-4ABD-9DFD-C89543655C56}" type="slidenum">
              <a:rPr lang="es-ES" smtClean="0"/>
              <a:t>5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1823987069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4212" y="685799"/>
            <a:ext cx="8001000" cy="2971801"/>
          </a:xfrm>
        </p:spPr>
        <p:txBody>
          <a:bodyPr anchor="b">
            <a:normAutofit/>
          </a:bodyPr>
          <a:lstStyle>
            <a:lvl1pPr algn="l">
              <a:defRPr sz="4800">
                <a:effectLst/>
              </a:defRPr>
            </a:lvl1pPr>
          </a:lstStyle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684212" y="3843867"/>
            <a:ext cx="6400800" cy="1947333"/>
          </a:xfrm>
        </p:spPr>
        <p:txBody>
          <a:bodyPr anchor="t">
            <a:normAutofit/>
          </a:bodyPr>
          <a:lstStyle>
            <a:lvl1pPr marL="0" indent="0" algn="l">
              <a:buNone/>
              <a:defRPr sz="2100">
                <a:solidFill>
                  <a:schemeClr val="bg2">
                    <a:lumMod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s-ES"/>
              <a:t>Haga clic para modificar el estilo de subtítulo del patrón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CD884E2-D773-455C-A4DD-1C909EF382C8}" type="datetimeFigureOut">
              <a:rPr lang="es-ES" smtClean="0"/>
              <a:t>07/06/2022</a:t>
            </a:fld>
            <a:endParaRPr lang="es-E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34612F-F81C-4285-ACC0-C99DCB0B9FC7}" type="slidenum">
              <a:rPr lang="es-ES" smtClean="0"/>
              <a:t>‹Nº›</a:t>
            </a:fld>
            <a:endParaRPr lang="es-ES"/>
          </a:p>
        </p:txBody>
      </p:sp>
      <p:cxnSp>
        <p:nvCxnSpPr>
          <p:cNvPr id="16" name="Straight Connector 15"/>
          <p:cNvCxnSpPr/>
          <p:nvPr/>
        </p:nvCxnSpPr>
        <p:spPr>
          <a:xfrm flipH="1">
            <a:off x="8228012" y="8467"/>
            <a:ext cx="3810000" cy="3810000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7" name="Straight Connector 16"/>
          <p:cNvCxnSpPr/>
          <p:nvPr/>
        </p:nvCxnSpPr>
        <p:spPr>
          <a:xfrm flipH="1">
            <a:off x="6108170" y="91545"/>
            <a:ext cx="6080655" cy="6080655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9" name="Straight Connector 18"/>
          <p:cNvCxnSpPr/>
          <p:nvPr/>
        </p:nvCxnSpPr>
        <p:spPr>
          <a:xfrm flipH="1">
            <a:off x="7235825" y="228600"/>
            <a:ext cx="4953000" cy="4953000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1" name="Straight Connector 20"/>
          <p:cNvCxnSpPr/>
          <p:nvPr/>
        </p:nvCxnSpPr>
        <p:spPr>
          <a:xfrm flipH="1">
            <a:off x="7335837" y="32278"/>
            <a:ext cx="4852989" cy="4852989"/>
          </a:xfrm>
          <a:prstGeom prst="line">
            <a:avLst/>
          </a:prstGeom>
          <a:ln w="31750"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3" name="Straight Connector 22"/>
          <p:cNvCxnSpPr/>
          <p:nvPr/>
        </p:nvCxnSpPr>
        <p:spPr>
          <a:xfrm flipH="1">
            <a:off x="7845426" y="609601"/>
            <a:ext cx="4343399" cy="4343399"/>
          </a:xfrm>
          <a:prstGeom prst="line">
            <a:avLst/>
          </a:prstGeom>
          <a:ln w="31750"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1596375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 anchor="ctr"/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CD884E2-D773-455C-A4DD-1C909EF382C8}" type="datetimeFigureOut">
              <a:rPr lang="es-ES" smtClean="0"/>
              <a:t>07/06/2022</a:t>
            </a:fld>
            <a:endParaRPr lang="es-E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34612F-F81C-4285-ACC0-C99DCB0B9FC7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269437922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4211" y="2006600"/>
            <a:ext cx="8534401" cy="2281600"/>
          </a:xfrm>
        </p:spPr>
        <p:txBody>
          <a:bodyPr anchor="b">
            <a:normAutofit/>
          </a:bodyPr>
          <a:lstStyle>
            <a:lvl1pPr algn="l">
              <a:defRPr sz="3600" b="0" cap="all"/>
            </a:lvl1pPr>
          </a:lstStyle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4213" y="4495800"/>
            <a:ext cx="8534400" cy="1498600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bg2">
                    <a:lumMod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/>
              <a:t>Haga clic para modificar el estilo de texto del patrón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CD884E2-D773-455C-A4DD-1C909EF382C8}" type="datetimeFigureOut">
              <a:rPr lang="es-ES" smtClean="0"/>
              <a:t>07/06/2022</a:t>
            </a:fld>
            <a:endParaRPr lang="es-E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34612F-F81C-4285-ACC0-C99DCB0B9FC7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383155342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84211" y="685800"/>
            <a:ext cx="4937655" cy="3615267"/>
          </a:xfrm>
        </p:spPr>
        <p:txBody>
          <a:bodyPr>
            <a:normAutofit/>
          </a:bodyPr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808133" y="685801"/>
            <a:ext cx="4934479" cy="3615266"/>
          </a:xfrm>
        </p:spPr>
        <p:txBody>
          <a:bodyPr>
            <a:normAutofit/>
          </a:bodyPr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CD884E2-D773-455C-A4DD-1C909EF382C8}" type="datetimeFigureOut">
              <a:rPr lang="es-ES" smtClean="0"/>
              <a:t>07/06/2022</a:t>
            </a:fld>
            <a:endParaRPr lang="es-E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34612F-F81C-4285-ACC0-C99DCB0B9FC7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180691071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72080" y="685800"/>
            <a:ext cx="4649787" cy="576262"/>
          </a:xfrm>
        </p:spPr>
        <p:txBody>
          <a:bodyPr anchor="b">
            <a:noAutofit/>
          </a:bodyPr>
          <a:lstStyle>
            <a:lvl1pPr marL="0" indent="0">
              <a:buNone/>
              <a:defRPr sz="28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Haga clic para modificar el estilo de texto del patrón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84211" y="1270529"/>
            <a:ext cx="4937655" cy="3030538"/>
          </a:xfrm>
        </p:spPr>
        <p:txBody>
          <a:bodyPr anchor="t">
            <a:normAutofit/>
          </a:bodyPr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079066" y="685800"/>
            <a:ext cx="4665134" cy="576262"/>
          </a:xfrm>
        </p:spPr>
        <p:txBody>
          <a:bodyPr anchor="b">
            <a:noAutofit/>
          </a:bodyPr>
          <a:lstStyle>
            <a:lvl1pPr marL="0" indent="0">
              <a:buNone/>
              <a:defRPr sz="28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Haga clic para modificar el estilo de texto del patrón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806545" y="1262062"/>
            <a:ext cx="4929188" cy="3030538"/>
          </a:xfrm>
        </p:spPr>
        <p:txBody>
          <a:bodyPr anchor="t">
            <a:normAutofit/>
          </a:bodyPr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CD884E2-D773-455C-A4DD-1C909EF382C8}" type="datetimeFigureOut">
              <a:rPr lang="es-ES" smtClean="0"/>
              <a:t>07/06/2022</a:t>
            </a:fld>
            <a:endParaRPr lang="es-E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34612F-F81C-4285-ACC0-C99DCB0B9FC7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115114893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CD884E2-D773-455C-A4DD-1C909EF382C8}" type="datetimeFigureOut">
              <a:rPr lang="es-ES" smtClean="0"/>
              <a:t>07/06/2022</a:t>
            </a:fld>
            <a:endParaRPr lang="es-E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34612F-F81C-4285-ACC0-C99DCB0B9FC7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241064149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CD884E2-D773-455C-A4DD-1C909EF382C8}" type="datetimeFigureOut">
              <a:rPr lang="es-ES" smtClean="0"/>
              <a:t>07/06/2022</a:t>
            </a:fld>
            <a:endParaRPr lang="es-E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34612F-F81C-4285-ACC0-C99DCB0B9FC7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173969585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085012" y="685800"/>
            <a:ext cx="3657600" cy="1371600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84212" y="685800"/>
            <a:ext cx="5943601" cy="5308600"/>
          </a:xfrm>
        </p:spPr>
        <p:txBody>
          <a:bodyPr anchor="ctr">
            <a:normAutofit/>
          </a:bodyPr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7085012" y="2209799"/>
            <a:ext cx="3657600" cy="2091267"/>
          </a:xfrm>
        </p:spPr>
        <p:txBody>
          <a:bodyPr anchor="t">
            <a:normAutofit/>
          </a:bodyPr>
          <a:lstStyle>
            <a:lvl1pPr marL="0" indent="0"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/>
              <a:t>Haga clic para modificar el estilo de texto del patrón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CD884E2-D773-455C-A4DD-1C909EF382C8}" type="datetimeFigureOut">
              <a:rPr lang="es-ES" smtClean="0"/>
              <a:t>07/06/2022</a:t>
            </a:fld>
            <a:endParaRPr lang="es-E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34612F-F81C-4285-ACC0-C99DCB0B9FC7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150346315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22812" y="1447800"/>
            <a:ext cx="6019800" cy="1143000"/>
          </a:xfrm>
        </p:spPr>
        <p:txBody>
          <a:bodyPr anchor="b">
            <a:normAutofit/>
          </a:bodyPr>
          <a:lstStyle>
            <a:lvl1pPr algn="l">
              <a:defRPr sz="2800" b="0"/>
            </a:lvl1pPr>
          </a:lstStyle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14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989012" y="914400"/>
            <a:ext cx="3280974" cy="4572000"/>
          </a:xfrm>
          <a:prstGeom prst="snip2DiagRect">
            <a:avLst>
              <a:gd name="adj1" fmla="val 10815"/>
              <a:gd name="adj2" fmla="val 0"/>
            </a:avLst>
          </a:prstGeom>
          <a:ln w="15875">
            <a:solidFill>
              <a:schemeClr val="tx1">
                <a:alpha val="40000"/>
              </a:schemeClr>
            </a:solidFill>
          </a:ln>
          <a:effectLst>
            <a:innerShdw blurRad="57150" dist="38100" dir="14460000">
              <a:srgbClr val="000000">
                <a:alpha val="70000"/>
              </a:srgbClr>
            </a:inn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s-ES"/>
              <a:t>Haga clic en el icono para agregar una imagen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722812" y="2777066"/>
            <a:ext cx="6021388" cy="2048933"/>
          </a:xfrm>
        </p:spPr>
        <p:txBody>
          <a:bodyPr anchor="t">
            <a:normAutofit/>
          </a:bodyPr>
          <a:lstStyle>
            <a:lvl1pPr marL="0" indent="0">
              <a:buNone/>
              <a:defRPr sz="18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/>
              <a:t>Haga clic para modificar el estilo de texto del patrón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CD884E2-D773-455C-A4DD-1C909EF382C8}" type="datetimeFigureOut">
              <a:rPr lang="es-ES" smtClean="0"/>
              <a:t>07/06/2022</a:t>
            </a:fld>
            <a:endParaRPr lang="es-E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34612F-F81C-4285-ACC0-C99DCB0B9FC7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241476552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Imagen panorámica con descrip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17" name="Picture Placeholder 2"/>
          <p:cNvSpPr>
            <a:spLocks noGrp="1" noChangeAspect="1"/>
          </p:cNvSpPr>
          <p:nvPr>
            <p:ph type="pic" idx="13"/>
          </p:nvPr>
        </p:nvSpPr>
        <p:spPr>
          <a:xfrm>
            <a:off x="685800" y="533400"/>
            <a:ext cx="10818812" cy="3124200"/>
          </a:xfrm>
          <a:prstGeom prst="snip2DiagRect">
            <a:avLst>
              <a:gd name="adj1" fmla="val 10815"/>
              <a:gd name="adj2" fmla="val 0"/>
            </a:avLst>
          </a:prstGeom>
          <a:ln w="15875">
            <a:solidFill>
              <a:schemeClr val="tx1">
                <a:alpha val="40000"/>
              </a:schemeClr>
            </a:solidFill>
          </a:ln>
          <a:effectLst>
            <a:innerShdw blurRad="57150" dist="38100" dir="14460000">
              <a:srgbClr val="000000">
                <a:alpha val="70000"/>
              </a:srgbClr>
            </a:inn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s-ES"/>
              <a:t>Haga clic en el icono para agregar una imagen</a:t>
            </a:r>
            <a:endParaRPr lang="en-US" dirty="0"/>
          </a:p>
        </p:txBody>
      </p:sp>
      <p:sp>
        <p:nvSpPr>
          <p:cNvPr id="16" name="Text Placeholder 9"/>
          <p:cNvSpPr>
            <a:spLocks noGrp="1"/>
          </p:cNvSpPr>
          <p:nvPr>
            <p:ph type="body" sz="quarter" idx="14"/>
          </p:nvPr>
        </p:nvSpPr>
        <p:spPr>
          <a:xfrm>
            <a:off x="914402" y="3843867"/>
            <a:ext cx="8304210" cy="457200"/>
          </a:xfrm>
        </p:spPr>
        <p:txBody>
          <a:bodyPr anchor="t">
            <a:normAutofit/>
          </a:bodyPr>
          <a:lstStyle>
            <a:lvl1pPr marL="0" indent="0">
              <a:buFontTx/>
              <a:buNone/>
              <a:defRPr sz="1600"/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s-ES"/>
              <a:t>Haga clic para modificar el estilo de texto del patrón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CD884E2-D773-455C-A4DD-1C909EF382C8}" type="datetimeFigureOut">
              <a:rPr lang="es-ES" smtClean="0"/>
              <a:t>07/06/2022</a:t>
            </a:fld>
            <a:endParaRPr lang="es-E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34612F-F81C-4285-ACC0-C99DCB0B9FC7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274051408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ítulo y descrip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4213" y="685800"/>
            <a:ext cx="10058400" cy="2743200"/>
          </a:xfrm>
        </p:spPr>
        <p:txBody>
          <a:bodyPr anchor="ctr">
            <a:normAutofit/>
          </a:bodyPr>
          <a:lstStyle>
            <a:lvl1pPr algn="l">
              <a:defRPr sz="3200" b="0" cap="all"/>
            </a:lvl1pPr>
          </a:lstStyle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4212" y="4114800"/>
            <a:ext cx="8535988" cy="1879600"/>
          </a:xfrm>
        </p:spPr>
        <p:txBody>
          <a:bodyPr anchor="ctr">
            <a:normAutofit/>
          </a:bodyPr>
          <a:lstStyle>
            <a:lvl1pPr marL="0" indent="0" algn="l">
              <a:buNone/>
              <a:defRPr sz="2000">
                <a:solidFill>
                  <a:schemeClr val="bg2">
                    <a:lumMod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/>
              <a:t>Haga clic para modificar el estilo de texto del patrón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CD884E2-D773-455C-A4DD-1C909EF382C8}" type="datetimeFigureOut">
              <a:rPr lang="es-ES" smtClean="0"/>
              <a:t>07/06/2022</a:t>
            </a:fld>
            <a:endParaRPr lang="es-E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34612F-F81C-4285-ACC0-C99DCB0B9FC7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2916140068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ita con descrip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41411" y="685800"/>
            <a:ext cx="9144001" cy="2743200"/>
          </a:xfrm>
        </p:spPr>
        <p:txBody>
          <a:bodyPr anchor="ctr">
            <a:normAutofit/>
          </a:bodyPr>
          <a:lstStyle>
            <a:lvl1pPr algn="l">
              <a:defRPr sz="3200" b="0" cap="all">
                <a:solidFill>
                  <a:schemeClr val="tx1"/>
                </a:solidFill>
              </a:defRPr>
            </a:lvl1pPr>
          </a:lstStyle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1446212" y="3429000"/>
            <a:ext cx="8534400" cy="381000"/>
          </a:xfrm>
        </p:spPr>
        <p:txBody>
          <a:bodyPr anchor="ctr"/>
          <a:lstStyle>
            <a:lvl1pPr marL="0" indent="0">
              <a:buFontTx/>
              <a:buNone/>
              <a:defRPr/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s-ES"/>
              <a:t>Haga clic para modificar el estilo de texto del patrón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4213" y="4301067"/>
            <a:ext cx="8534400" cy="1684865"/>
          </a:xfrm>
        </p:spPr>
        <p:txBody>
          <a:bodyPr anchor="ctr">
            <a:normAutofit/>
          </a:bodyPr>
          <a:lstStyle>
            <a:lvl1pPr marL="0" indent="0" algn="l">
              <a:buNone/>
              <a:defRPr sz="2000">
                <a:solidFill>
                  <a:schemeClr val="bg2">
                    <a:lumMod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/>
              <a:t>Haga clic para modificar el estilo de texto del patrón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CD884E2-D773-455C-A4DD-1C909EF382C8}" type="datetimeFigureOut">
              <a:rPr lang="es-ES" smtClean="0"/>
              <a:t>07/06/2022</a:t>
            </a:fld>
            <a:endParaRPr lang="es-E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34612F-F81C-4285-ACC0-C99DCB0B9FC7}" type="slidenum">
              <a:rPr lang="es-ES" smtClean="0"/>
              <a:t>‹Nº›</a:t>
            </a:fld>
            <a:endParaRPr lang="es-ES"/>
          </a:p>
        </p:txBody>
      </p:sp>
      <p:sp>
        <p:nvSpPr>
          <p:cNvPr id="14" name="TextBox 13"/>
          <p:cNvSpPr txBox="1"/>
          <p:nvPr/>
        </p:nvSpPr>
        <p:spPr>
          <a:xfrm>
            <a:off x="531812" y="812222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10285412" y="2768601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 algn="r"/>
            <a:r>
              <a:rPr lang="en-US" sz="8000" dirty="0">
                <a:solidFill>
                  <a:schemeClr val="tx1"/>
                </a:solidFill>
                <a:effectLst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2607800725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arjeta de nomb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4212" y="3429000"/>
            <a:ext cx="8534400" cy="1697400"/>
          </a:xfrm>
        </p:spPr>
        <p:txBody>
          <a:bodyPr anchor="b">
            <a:normAutofit/>
          </a:bodyPr>
          <a:lstStyle>
            <a:lvl1pPr algn="l">
              <a:defRPr sz="3200" b="0" cap="all"/>
            </a:lvl1pPr>
          </a:lstStyle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4211" y="5132981"/>
            <a:ext cx="8535990" cy="860400"/>
          </a:xfrm>
        </p:spPr>
        <p:txBody>
          <a:bodyPr anchor="t">
            <a:normAutofit/>
          </a:bodyPr>
          <a:lstStyle>
            <a:lvl1pPr marL="0" indent="0" algn="l">
              <a:buNone/>
              <a:defRPr sz="2000">
                <a:solidFill>
                  <a:schemeClr val="bg2">
                    <a:lumMod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/>
              <a:t>Haga clic para modificar el estilo de texto del patrón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CD884E2-D773-455C-A4DD-1C909EF382C8}" type="datetimeFigureOut">
              <a:rPr lang="es-ES" smtClean="0"/>
              <a:t>07/06/2022</a:t>
            </a:fld>
            <a:endParaRPr lang="es-E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34612F-F81C-4285-ACC0-C99DCB0B9FC7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206755829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itar la tarjeta de nomb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41413" y="685800"/>
            <a:ext cx="9144000" cy="2743200"/>
          </a:xfrm>
        </p:spPr>
        <p:txBody>
          <a:bodyPr anchor="ctr">
            <a:normAutofit/>
          </a:bodyPr>
          <a:lstStyle>
            <a:lvl1pPr algn="l">
              <a:defRPr sz="3200" b="0" cap="all">
                <a:solidFill>
                  <a:schemeClr val="tx1"/>
                </a:solidFill>
              </a:defRPr>
            </a:lvl1pPr>
          </a:lstStyle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684212" y="3928534"/>
            <a:ext cx="8534401" cy="1049866"/>
          </a:xfrm>
        </p:spPr>
        <p:txBody>
          <a:bodyPr vert="horz" lIns="91440" tIns="45720" rIns="91440" bIns="45720" rtlCol="0" anchor="b">
            <a:normAutofit/>
          </a:bodyPr>
          <a:lstStyle>
            <a:lvl1pPr>
              <a:buNone/>
              <a:defRPr lang="en-US" sz="2400" b="0" cap="all" dirty="0">
                <a:ln w="3175" cmpd="sng">
                  <a:noFill/>
                </a:ln>
                <a:solidFill>
                  <a:schemeClr val="tx1"/>
                </a:solidFill>
                <a:effectLst/>
              </a:defRPr>
            </a:lvl1pPr>
          </a:lstStyle>
          <a:p>
            <a:pPr marL="0" lvl="0">
              <a:spcBef>
                <a:spcPct val="0"/>
              </a:spcBef>
              <a:buNone/>
            </a:pPr>
            <a:r>
              <a:rPr lang="es-ES"/>
              <a:t>Haga clic para modificar el estilo de texto del patrón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4211" y="4978400"/>
            <a:ext cx="8534401" cy="1016000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bg2">
                    <a:lumMod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/>
              <a:t>Haga clic para modificar el estilo de texto del patrón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CD884E2-D773-455C-A4DD-1C909EF382C8}" type="datetimeFigureOut">
              <a:rPr lang="es-ES" smtClean="0"/>
              <a:t>07/06/2022</a:t>
            </a:fld>
            <a:endParaRPr lang="es-E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34612F-F81C-4285-ACC0-C99DCB0B9FC7}" type="slidenum">
              <a:rPr lang="es-ES" smtClean="0"/>
              <a:t>‹Nº›</a:t>
            </a:fld>
            <a:endParaRPr lang="es-ES"/>
          </a:p>
        </p:txBody>
      </p:sp>
      <p:sp>
        <p:nvSpPr>
          <p:cNvPr id="11" name="TextBox 10"/>
          <p:cNvSpPr txBox="1"/>
          <p:nvPr/>
        </p:nvSpPr>
        <p:spPr>
          <a:xfrm>
            <a:off x="531812" y="812222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10285412" y="2768601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 algn="r"/>
            <a:r>
              <a:rPr lang="en-US" sz="8000" dirty="0">
                <a:solidFill>
                  <a:schemeClr val="tx1"/>
                </a:solidFill>
                <a:effectLst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532506323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Verdadero o fals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4213" y="685800"/>
            <a:ext cx="10058400" cy="2743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en-US" b="0" dirty="0"/>
            </a:lvl1pPr>
          </a:lstStyle>
          <a:p>
            <a:pPr marL="0" lvl="0"/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684212" y="3928534"/>
            <a:ext cx="8534400" cy="838200"/>
          </a:xfrm>
        </p:spPr>
        <p:txBody>
          <a:bodyPr vert="horz" lIns="91440" tIns="45720" rIns="91440" bIns="45720" rtlCol="0" anchor="b">
            <a:normAutofit/>
          </a:bodyPr>
          <a:lstStyle>
            <a:lvl1pPr>
              <a:buNone/>
              <a:defRPr lang="en-US" sz="2400" b="0" cap="all" dirty="0">
                <a:ln w="3175" cmpd="sng">
                  <a:noFill/>
                </a:ln>
                <a:solidFill>
                  <a:schemeClr val="tx1"/>
                </a:solidFill>
                <a:effectLst/>
              </a:defRPr>
            </a:lvl1pPr>
          </a:lstStyle>
          <a:p>
            <a:pPr marL="0" lvl="0">
              <a:spcBef>
                <a:spcPct val="0"/>
              </a:spcBef>
              <a:buNone/>
            </a:pPr>
            <a:r>
              <a:rPr lang="es-ES"/>
              <a:t>Haga clic para modificar el estilo de texto del patrón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4211" y="4766732"/>
            <a:ext cx="8534401" cy="1227667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bg2">
                    <a:lumMod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/>
              <a:t>Haga clic para modificar el estilo de texto del patrón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CD884E2-D773-455C-A4DD-1C909EF382C8}" type="datetimeFigureOut">
              <a:rPr lang="es-ES" smtClean="0"/>
              <a:t>07/06/2022</a:t>
            </a:fld>
            <a:endParaRPr lang="es-E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34612F-F81C-4285-ACC0-C99DCB0B9FC7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2602955352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 algn="l">
              <a:defRPr/>
            </a:lvl1pPr>
          </a:lstStyle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t"/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CD884E2-D773-455C-A4DD-1C909EF382C8}" type="datetimeFigureOut">
              <a:rPr lang="es-ES" smtClean="0"/>
              <a:t>07/06/2022</a:t>
            </a:fld>
            <a:endParaRPr lang="es-E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34612F-F81C-4285-ACC0-C99DCB0B9FC7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2376583956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685212" y="685800"/>
            <a:ext cx="2057400" cy="4572000"/>
          </a:xfrm>
        </p:spPr>
        <p:txBody>
          <a:bodyPr vert="eaVert"/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85800" y="685800"/>
            <a:ext cx="7823200" cy="5308600"/>
          </a:xfrm>
        </p:spPr>
        <p:txBody>
          <a:bodyPr vert="eaVert" anchor="t"/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CD884E2-D773-455C-A4DD-1C909EF382C8}" type="datetimeFigureOut">
              <a:rPr lang="es-ES" smtClean="0"/>
              <a:t>07/06/2022</a:t>
            </a:fld>
            <a:endParaRPr lang="es-E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34612F-F81C-4285-ACC0-C99DCB0B9FC7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236383508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64588">
              <a:schemeClr val="bg2">
                <a:lumMod val="40000"/>
                <a:lumOff val="60000"/>
              </a:schemeClr>
            </a:gs>
            <a:gs pos="0">
              <a:schemeClr val="tx2">
                <a:lumMod val="60000"/>
                <a:lumOff val="40000"/>
              </a:schemeClr>
            </a:gs>
            <a:gs pos="73441">
              <a:schemeClr val="bg2">
                <a:lumMod val="40000"/>
                <a:lumOff val="60000"/>
              </a:schemeClr>
            </a:gs>
            <a:gs pos="48000">
              <a:schemeClr val="tx2">
                <a:lumMod val="60000"/>
                <a:lumOff val="40000"/>
              </a:schemeClr>
            </a:gs>
            <a:gs pos="100000">
              <a:schemeClr val="accent3">
                <a:lumMod val="60000"/>
                <a:lumOff val="40000"/>
              </a:schemeClr>
            </a:gs>
          </a:gsLst>
          <a:lin ang="16200000" scaled="1"/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>
          <a:xfrm>
            <a:off x="9206969" y="2963333"/>
            <a:ext cx="2981858" cy="3208867"/>
            <a:chOff x="9206969" y="2963333"/>
            <a:chExt cx="2981858" cy="3208867"/>
          </a:xfrm>
        </p:grpSpPr>
        <p:cxnSp>
          <p:nvCxnSpPr>
            <p:cNvPr id="8" name="Straight Connector 7"/>
            <p:cNvCxnSpPr/>
            <p:nvPr/>
          </p:nvCxnSpPr>
          <p:spPr>
            <a:xfrm flipH="1">
              <a:off x="11276012" y="2963333"/>
              <a:ext cx="912814" cy="912812"/>
            </a:xfrm>
            <a:prstGeom prst="line">
              <a:avLst/>
            </a:prstGeom>
            <a:ln w="9525">
              <a:solidFill>
                <a:schemeClr val="tx1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" name="Straight Connector 8"/>
            <p:cNvCxnSpPr/>
            <p:nvPr/>
          </p:nvCxnSpPr>
          <p:spPr>
            <a:xfrm flipH="1">
              <a:off x="9206969" y="3190344"/>
              <a:ext cx="2981857" cy="2981856"/>
            </a:xfrm>
            <a:prstGeom prst="line">
              <a:avLst/>
            </a:prstGeom>
            <a:ln w="9525">
              <a:solidFill>
                <a:schemeClr val="tx1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" name="Straight Connector 9"/>
            <p:cNvCxnSpPr/>
            <p:nvPr/>
          </p:nvCxnSpPr>
          <p:spPr>
            <a:xfrm flipH="1">
              <a:off x="10292292" y="3285067"/>
              <a:ext cx="1896534" cy="1896533"/>
            </a:xfrm>
            <a:prstGeom prst="line">
              <a:avLst/>
            </a:prstGeom>
            <a:ln w="9525">
              <a:solidFill>
                <a:schemeClr val="tx1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" name="Straight Connector 10"/>
            <p:cNvCxnSpPr/>
            <p:nvPr/>
          </p:nvCxnSpPr>
          <p:spPr>
            <a:xfrm flipH="1">
              <a:off x="10443103" y="3131080"/>
              <a:ext cx="1745722" cy="1745720"/>
            </a:xfrm>
            <a:prstGeom prst="line">
              <a:avLst/>
            </a:prstGeom>
            <a:ln w="28575">
              <a:solidFill>
                <a:schemeClr val="tx1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" name="Straight Connector 11"/>
            <p:cNvCxnSpPr/>
            <p:nvPr/>
          </p:nvCxnSpPr>
          <p:spPr>
            <a:xfrm flipH="1">
              <a:off x="10918826" y="3683001"/>
              <a:ext cx="1270001" cy="1269999"/>
            </a:xfrm>
            <a:prstGeom prst="line">
              <a:avLst/>
            </a:prstGeom>
            <a:ln w="28575">
              <a:solidFill>
                <a:schemeClr val="tx1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84212" y="4487332"/>
            <a:ext cx="8534400" cy="1507067"/>
          </a:xfrm>
          <a:prstGeom prst="rect">
            <a:avLst/>
          </a:prstGeom>
          <a:effectLst/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4212" y="685800"/>
            <a:ext cx="8534400" cy="3615267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9904412" y="6172200"/>
            <a:ext cx="1600200" cy="365125"/>
          </a:xfrm>
          <a:prstGeom prst="rect">
            <a:avLst/>
          </a:prstGeom>
        </p:spPr>
        <p:txBody>
          <a:bodyPr vert="horz" lIns="91440" tIns="45720" rIns="91440" bIns="45720" rtlCol="0" anchor="t"/>
          <a:lstStyle>
            <a:lvl1pPr algn="r">
              <a:defRPr sz="1000" b="0" i="0">
                <a:solidFill>
                  <a:schemeClr val="bg2">
                    <a:lumMod val="50000"/>
                  </a:schemeClr>
                </a:solidFill>
                <a:effectLst/>
                <a:latin typeface="+mn-lt"/>
              </a:defRPr>
            </a:lvl1pPr>
          </a:lstStyle>
          <a:p>
            <a:fld id="{6CD884E2-D773-455C-A4DD-1C909EF382C8}" type="datetimeFigureOut">
              <a:rPr lang="es-ES" smtClean="0"/>
              <a:t>07/06/2022</a:t>
            </a:fld>
            <a:endParaRPr lang="es-E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684212" y="6172200"/>
            <a:ext cx="7543800" cy="365125"/>
          </a:xfrm>
          <a:prstGeom prst="rect">
            <a:avLst/>
          </a:prstGeom>
        </p:spPr>
        <p:txBody>
          <a:bodyPr vert="horz" lIns="91440" tIns="45720" rIns="91440" bIns="45720" rtlCol="0" anchor="t"/>
          <a:lstStyle>
            <a:lvl1pPr algn="l">
              <a:defRPr sz="1000" b="0" i="0">
                <a:solidFill>
                  <a:schemeClr val="bg2">
                    <a:lumMod val="50000"/>
                  </a:schemeClr>
                </a:solidFill>
                <a:effectLst/>
                <a:latin typeface="+mn-lt"/>
              </a:defRPr>
            </a:lvl1pPr>
          </a:lstStyle>
          <a:p>
            <a:endParaRPr lang="es-E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363200" y="5578475"/>
            <a:ext cx="1142245" cy="66992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3200" b="0" i="0">
                <a:solidFill>
                  <a:schemeClr val="bg2">
                    <a:lumMod val="50000"/>
                  </a:schemeClr>
                </a:solidFill>
                <a:effectLst/>
                <a:latin typeface="+mn-lt"/>
              </a:defRPr>
            </a:lvl1pPr>
          </a:lstStyle>
          <a:p>
            <a:fld id="{5834612F-F81C-4285-ACC0-C99DCB0B9FC7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1791383912"/>
      </p:ext>
    </p:extLst>
  </p:cSld>
  <p:clrMap bg1="dk1" tx1="lt1" bg2="dk2" tx2="lt2" accent1="accent1" accent2="accent2" accent3="accent3" accent4="accent4" accent5="accent5" accent6="accent6" hlink="hlink" folHlink="folHlink"/>
  <p:sldLayoutIdLst>
    <p:sldLayoutId id="2147483811" r:id="rId1"/>
    <p:sldLayoutId id="2147483812" r:id="rId2"/>
    <p:sldLayoutId id="2147483813" r:id="rId3"/>
    <p:sldLayoutId id="2147483814" r:id="rId4"/>
    <p:sldLayoutId id="2147483815" r:id="rId5"/>
    <p:sldLayoutId id="2147483816" r:id="rId6"/>
    <p:sldLayoutId id="2147483817" r:id="rId7"/>
    <p:sldLayoutId id="2147483818" r:id="rId8"/>
    <p:sldLayoutId id="2147483819" r:id="rId9"/>
    <p:sldLayoutId id="2147483820" r:id="rId10"/>
    <p:sldLayoutId id="2147483821" r:id="rId11"/>
    <p:sldLayoutId id="2147483822" r:id="rId12"/>
    <p:sldLayoutId id="2147483823" r:id="rId13"/>
    <p:sldLayoutId id="2147483824" r:id="rId14"/>
    <p:sldLayoutId id="2147483825" r:id="rId15"/>
    <p:sldLayoutId id="2147483826" r:id="rId16"/>
    <p:sldLayoutId id="2147483827" r:id="rId17"/>
  </p:sldLayoutIdLst>
  <p:txStyles>
    <p:titleStyle>
      <a:lvl1pPr algn="l" defTabSz="457200" rtl="0" eaLnBrk="1" latinLnBrk="0" hangingPunct="1">
        <a:spcBef>
          <a:spcPct val="0"/>
        </a:spcBef>
        <a:buNone/>
        <a:defRPr sz="3600" kern="1200" cap="all">
          <a:ln w="3175" cmpd="sng">
            <a:noFill/>
          </a:ln>
          <a:solidFill>
            <a:schemeClr val="tx1"/>
          </a:solidFill>
          <a:effectLst/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285750" indent="-285750" algn="l" defTabSz="457200" rtl="0" eaLnBrk="1" latinLnBrk="0" hangingPunct="1">
        <a:spcBef>
          <a:spcPct val="20000"/>
        </a:spcBef>
        <a:spcAft>
          <a:spcPts val="600"/>
        </a:spcAft>
        <a:buClr>
          <a:schemeClr val="tx1"/>
        </a:buClr>
        <a:buSzPct val="80000"/>
        <a:buFont typeface="Wingdings 3" panose="05040102010807070707" pitchFamily="18" charset="2"/>
        <a:buChar char=""/>
        <a:defRPr sz="2000" kern="1200" cap="none">
          <a:solidFill>
            <a:schemeClr val="bg2">
              <a:lumMod val="75000"/>
            </a:schemeClr>
          </a:solidFill>
          <a:effectLst/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spcAft>
          <a:spcPts val="600"/>
        </a:spcAft>
        <a:buClr>
          <a:schemeClr val="tx1"/>
        </a:buClr>
        <a:buSzPct val="80000"/>
        <a:buFont typeface="Wingdings 3" panose="05040102010807070707" pitchFamily="18" charset="2"/>
        <a:buChar char=""/>
        <a:defRPr sz="1800" kern="1200" cap="none">
          <a:solidFill>
            <a:schemeClr val="bg2">
              <a:lumMod val="75000"/>
            </a:schemeClr>
          </a:solidFill>
          <a:effectLst/>
          <a:latin typeface="+mn-lt"/>
          <a:ea typeface="+mn-ea"/>
          <a:cs typeface="+mn-cs"/>
        </a:defRPr>
      </a:lvl2pPr>
      <a:lvl3pPr marL="1200150" indent="-285750" algn="l" defTabSz="457200" rtl="0" eaLnBrk="1" latinLnBrk="0" hangingPunct="1">
        <a:spcBef>
          <a:spcPct val="20000"/>
        </a:spcBef>
        <a:spcAft>
          <a:spcPts val="600"/>
        </a:spcAft>
        <a:buClr>
          <a:schemeClr val="tx1"/>
        </a:buClr>
        <a:buSzPct val="80000"/>
        <a:buFont typeface="Wingdings 3" panose="05040102010807070707" pitchFamily="18" charset="2"/>
        <a:buChar char=""/>
        <a:defRPr sz="1600" kern="1200" cap="none">
          <a:solidFill>
            <a:schemeClr val="bg2">
              <a:lumMod val="75000"/>
            </a:schemeClr>
          </a:solidFill>
          <a:effectLst/>
          <a:latin typeface="+mn-lt"/>
          <a:ea typeface="+mn-ea"/>
          <a:cs typeface="+mn-cs"/>
        </a:defRPr>
      </a:lvl3pPr>
      <a:lvl4pPr marL="1543050" indent="-171450" algn="l" defTabSz="457200" rtl="0" eaLnBrk="1" latinLnBrk="0" hangingPunct="1">
        <a:spcBef>
          <a:spcPct val="20000"/>
        </a:spcBef>
        <a:spcAft>
          <a:spcPts val="600"/>
        </a:spcAft>
        <a:buClr>
          <a:schemeClr val="tx1"/>
        </a:buClr>
        <a:buSzPct val="80000"/>
        <a:buFont typeface="Wingdings 3" panose="05040102010807070707" pitchFamily="18" charset="2"/>
        <a:buChar char=""/>
        <a:defRPr sz="1400" kern="1200" cap="none">
          <a:solidFill>
            <a:schemeClr val="bg2">
              <a:lumMod val="75000"/>
            </a:schemeClr>
          </a:solidFill>
          <a:effectLst/>
          <a:latin typeface="+mn-lt"/>
          <a:ea typeface="+mn-ea"/>
          <a:cs typeface="+mn-cs"/>
        </a:defRPr>
      </a:lvl4pPr>
      <a:lvl5pPr marL="2000250" indent="-171450" algn="l" defTabSz="457200" rtl="0" eaLnBrk="1" latinLnBrk="0" hangingPunct="1">
        <a:spcBef>
          <a:spcPct val="20000"/>
        </a:spcBef>
        <a:spcAft>
          <a:spcPts val="600"/>
        </a:spcAft>
        <a:buClr>
          <a:schemeClr val="tx1"/>
        </a:buClr>
        <a:buSzPct val="80000"/>
        <a:buFont typeface="Wingdings 3" panose="05040102010807070707" pitchFamily="18" charset="2"/>
        <a:buChar char=""/>
        <a:defRPr sz="1400" kern="1200" cap="none">
          <a:solidFill>
            <a:schemeClr val="bg2">
              <a:lumMod val="75000"/>
            </a:schemeClr>
          </a:solidFill>
          <a:effectLst/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tx1"/>
        </a:buClr>
        <a:buSzPct val="80000"/>
        <a:buFont typeface="Wingdings 3" panose="05040102010807070707" pitchFamily="18" charset="2"/>
        <a:buChar char=""/>
        <a:defRPr sz="1400" kern="1200" cap="none">
          <a:solidFill>
            <a:schemeClr val="bg2">
              <a:lumMod val="75000"/>
            </a:schemeClr>
          </a:solidFill>
          <a:effectLst/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tx1"/>
        </a:buClr>
        <a:buSzPct val="80000"/>
        <a:buFont typeface="Wingdings 3" panose="05040102010807070707" pitchFamily="18" charset="2"/>
        <a:buChar char=""/>
        <a:defRPr sz="1400" kern="1200" cap="none">
          <a:solidFill>
            <a:schemeClr val="bg2">
              <a:lumMod val="75000"/>
            </a:schemeClr>
          </a:solidFill>
          <a:effectLst/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tx1"/>
        </a:buClr>
        <a:buSzPct val="80000"/>
        <a:buFont typeface="Wingdings 3" panose="05040102010807070707" pitchFamily="18" charset="2"/>
        <a:buChar char=""/>
        <a:defRPr sz="1400" kern="1200" cap="none">
          <a:solidFill>
            <a:schemeClr val="bg2">
              <a:lumMod val="75000"/>
            </a:schemeClr>
          </a:solidFill>
          <a:effectLst/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tx1"/>
        </a:buClr>
        <a:buSzPct val="80000"/>
        <a:buFont typeface="Wingdings 3" panose="05040102010807070707" pitchFamily="18" charset="2"/>
        <a:buChar char=""/>
        <a:defRPr sz="1400" kern="1200" cap="none">
          <a:solidFill>
            <a:schemeClr val="bg2">
              <a:lumMod val="75000"/>
            </a:schemeClr>
          </a:solidFill>
          <a:effectLst/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5.png"/><Relationship Id="rId4" Type="http://schemas.openxmlformats.org/officeDocument/2006/relationships/image" Target="../media/image1.jpeg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.jpeg"/><Relationship Id="rId4" Type="http://schemas.openxmlformats.org/officeDocument/2006/relationships/image" Target="../media/image8.png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CuadroTexto 18"/>
          <p:cNvSpPr txBox="1">
            <a:spLocks noChangeArrowheads="1"/>
          </p:cNvSpPr>
          <p:nvPr/>
        </p:nvSpPr>
        <p:spPr bwMode="auto">
          <a:xfrm>
            <a:off x="3702692" y="5391880"/>
            <a:ext cx="7799387" cy="95410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r"/>
            <a:r>
              <a:rPr lang="es-ES_tradnl" sz="14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Lleida, 24 de mayo de 2022</a:t>
            </a:r>
          </a:p>
          <a:p>
            <a:pPr algn="r"/>
            <a:endParaRPr lang="es-ES_tradnl" sz="1400" b="1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r"/>
            <a:r>
              <a:rPr lang="es-ES_tradnl" sz="14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Jose Antonio Gutiérrez Llorente</a:t>
            </a:r>
          </a:p>
          <a:p>
            <a:pPr algn="r"/>
            <a:r>
              <a:rPr lang="es-ES_tradnl" sz="14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SUBDIRECCIÓN GENERAL DE SANIDAD E HIGIENE VEGETAL Y FORESTAL</a:t>
            </a:r>
          </a:p>
        </p:txBody>
      </p:sp>
      <p:pic>
        <p:nvPicPr>
          <p:cNvPr id="5" name="Imagen 4" descr="M:\SECRETARIA\imagenes minis 2018\MAPA.Gob.Web-72px.jpg"/>
          <p:cNvPicPr/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68900" y="233802"/>
            <a:ext cx="2564130" cy="659765"/>
          </a:xfrm>
          <a:prstGeom prst="rect">
            <a:avLst/>
          </a:prstGeom>
          <a:noFill/>
          <a:ln>
            <a:noFill/>
          </a:ln>
        </p:spPr>
      </p:pic>
      <p:sp>
        <p:nvSpPr>
          <p:cNvPr id="7" name="Marcador de texto 13"/>
          <p:cNvSpPr>
            <a:spLocks noGrp="1"/>
          </p:cNvSpPr>
          <p:nvPr>
            <p:ph type="subTitle" idx="1"/>
          </p:nvPr>
        </p:nvSpPr>
        <p:spPr>
          <a:xfrm>
            <a:off x="2928723" y="4047722"/>
            <a:ext cx="8458200" cy="642938"/>
          </a:xfrm>
        </p:spPr>
        <p:txBody>
          <a:bodyPr>
            <a:noAutofit/>
          </a:bodyPr>
          <a:lstStyle/>
          <a:p>
            <a:pPr algn="ctr" eaLnBrk="1" hangingPunct="1">
              <a:lnSpc>
                <a:spcPct val="80000"/>
              </a:lnSpc>
            </a:pPr>
            <a:r>
              <a:rPr lang="es-ES" sz="16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DIRECCIÓN GENERAL DE SANIDAD DE LA PRODUCCIÓN AGRARIA</a:t>
            </a:r>
          </a:p>
          <a:p>
            <a:pPr algn="ctr" eaLnBrk="1" hangingPunct="1">
              <a:lnSpc>
                <a:spcPct val="80000"/>
              </a:lnSpc>
            </a:pPr>
            <a:r>
              <a:rPr lang="es-ES_tradnl" sz="16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SECRETARÍA GENERAL DE AGRICULTURA Y ALIMENTACIÓN</a:t>
            </a:r>
          </a:p>
        </p:txBody>
      </p:sp>
      <p:sp>
        <p:nvSpPr>
          <p:cNvPr id="8" name="CuadroTexto 7"/>
          <p:cNvSpPr txBox="1"/>
          <p:nvPr/>
        </p:nvSpPr>
        <p:spPr>
          <a:xfrm>
            <a:off x="2990335" y="1407510"/>
            <a:ext cx="6870357" cy="19389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ES" sz="40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REGISTRO ELECTRÓNICO DE TRANSACCIONES</a:t>
            </a:r>
          </a:p>
          <a:p>
            <a:pPr algn="ctr"/>
            <a:r>
              <a:rPr lang="es-ES" sz="40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(RETO)</a:t>
            </a:r>
          </a:p>
        </p:txBody>
      </p:sp>
    </p:spTree>
    <p:extLst>
      <p:ext uri="{BB962C8B-B14F-4D97-AF65-F5344CB8AC3E}">
        <p14:creationId xmlns:p14="http://schemas.microsoft.com/office/powerpoint/2010/main" val="192723557"/>
      </p:ext>
    </p:extLst>
  </p:cSld>
  <p:clrMapOvr>
    <a:masterClrMapping/>
  </p:clrMapOvr>
  <p:transition spd="slow">
    <p:wipe/>
  </p:transition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CuadroTexto 3"/>
          <p:cNvSpPr txBox="1"/>
          <p:nvPr/>
        </p:nvSpPr>
        <p:spPr>
          <a:xfrm>
            <a:off x="280558" y="2954104"/>
            <a:ext cx="5584783" cy="203132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Tx/>
              <a:buChar char="-"/>
            </a:pPr>
            <a:endParaRPr lang="es-ES" dirty="0"/>
          </a:p>
          <a:p>
            <a:r>
              <a:rPr lang="es-ES" dirty="0">
                <a:solidFill>
                  <a:schemeClr val="bg1"/>
                </a:solidFill>
              </a:rPr>
              <a:t>RETO nace del RD 285/2021que establecen las condiciones de almacenamiento, comercialización, importación o exportación, control oficial y autorización de ensayos con productos fitosanitarios </a:t>
            </a:r>
          </a:p>
          <a:p>
            <a:endParaRPr lang="es-ES" dirty="0"/>
          </a:p>
        </p:txBody>
      </p:sp>
      <p:pic>
        <p:nvPicPr>
          <p:cNvPr id="5" name="Imagen 4" descr="M:\SECRETARIA\imagenes minis 2018\MAPA.Gob.Web-72px.jpg"/>
          <p:cNvPicPr/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520778" y="6066430"/>
            <a:ext cx="2564130" cy="659765"/>
          </a:xfrm>
          <a:prstGeom prst="rect">
            <a:avLst/>
          </a:prstGeom>
          <a:noFill/>
          <a:ln>
            <a:noFill/>
          </a:ln>
        </p:spPr>
      </p:pic>
      <p:sp>
        <p:nvSpPr>
          <p:cNvPr id="10" name="Flecha derecha 9"/>
          <p:cNvSpPr/>
          <p:nvPr/>
        </p:nvSpPr>
        <p:spPr>
          <a:xfrm rot="19196283">
            <a:off x="5744811" y="2919643"/>
            <a:ext cx="1063153" cy="584886"/>
          </a:xfrm>
          <a:prstGeom prst="rightArrow">
            <a:avLst/>
          </a:prstGeom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>
              <a:solidFill>
                <a:srgbClr val="FF0000"/>
              </a:solidFill>
            </a:endParaRPr>
          </a:p>
        </p:txBody>
      </p:sp>
      <p:sp>
        <p:nvSpPr>
          <p:cNvPr id="11" name="Flecha derecha 10"/>
          <p:cNvSpPr/>
          <p:nvPr/>
        </p:nvSpPr>
        <p:spPr>
          <a:xfrm rot="1796480">
            <a:off x="5744811" y="4089290"/>
            <a:ext cx="1063153" cy="584886"/>
          </a:xfrm>
          <a:prstGeom prst="rightArrow">
            <a:avLst/>
          </a:prstGeom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12" name="CuadroTexto 11"/>
          <p:cNvSpPr txBox="1"/>
          <p:nvPr/>
        </p:nvSpPr>
        <p:spPr>
          <a:xfrm>
            <a:off x="6812691" y="2341403"/>
            <a:ext cx="4835611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dirty="0">
                <a:solidFill>
                  <a:schemeClr val="bg1"/>
                </a:solidFill>
              </a:rPr>
              <a:t>Registro electrónico de las transacciones llevadas a cabo en España que involucren productos fitosanitarios.</a:t>
            </a:r>
          </a:p>
        </p:txBody>
      </p:sp>
      <p:sp>
        <p:nvSpPr>
          <p:cNvPr id="13" name="CuadroTexto 12"/>
          <p:cNvSpPr txBox="1"/>
          <p:nvPr/>
        </p:nvSpPr>
        <p:spPr>
          <a:xfrm>
            <a:off x="6871450" y="4350544"/>
            <a:ext cx="3252256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dirty="0">
                <a:solidFill>
                  <a:schemeClr val="bg1"/>
                </a:solidFill>
              </a:rPr>
              <a:t>Total trazabilidad de los productos fitosanitarios presentes en nuestro país.</a:t>
            </a:r>
          </a:p>
          <a:p>
            <a:endParaRPr lang="es-ES" dirty="0"/>
          </a:p>
        </p:txBody>
      </p:sp>
      <p:sp>
        <p:nvSpPr>
          <p:cNvPr id="6" name="CuadroTexto 5"/>
          <p:cNvSpPr txBox="1"/>
          <p:nvPr/>
        </p:nvSpPr>
        <p:spPr>
          <a:xfrm>
            <a:off x="684212" y="559837"/>
            <a:ext cx="6976221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24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Qué es RETO y qué objeto tiene</a:t>
            </a:r>
          </a:p>
        </p:txBody>
      </p:sp>
    </p:spTree>
    <p:extLst>
      <p:ext uri="{BB962C8B-B14F-4D97-AF65-F5344CB8AC3E}">
        <p14:creationId xmlns:p14="http://schemas.microsoft.com/office/powerpoint/2010/main" val="3465289077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000">
        <p15:prstTrans prst="drape"/>
      </p:transition>
    </mc:Choice>
    <mc:Fallback xmlns="">
      <p:transition spd="slow">
        <p:fade/>
      </p:transition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CuadroTexto 3"/>
          <p:cNvSpPr txBox="1"/>
          <p:nvPr/>
        </p:nvSpPr>
        <p:spPr>
          <a:xfrm>
            <a:off x="4442716" y="792088"/>
            <a:ext cx="2949146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72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RETO</a:t>
            </a:r>
          </a:p>
        </p:txBody>
      </p:sp>
      <p:sp>
        <p:nvSpPr>
          <p:cNvPr id="5" name="Cinta perforada 4"/>
          <p:cNvSpPr/>
          <p:nvPr/>
        </p:nvSpPr>
        <p:spPr>
          <a:xfrm>
            <a:off x="2215978" y="2388633"/>
            <a:ext cx="3048000" cy="1771135"/>
          </a:xfrm>
          <a:prstGeom prst="flowChartPunchedTape">
            <a:avLst/>
          </a:prstGeom>
          <a:solidFill>
            <a:srgbClr val="FFC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6" name="Cinta perforada 5"/>
          <p:cNvSpPr/>
          <p:nvPr/>
        </p:nvSpPr>
        <p:spPr>
          <a:xfrm>
            <a:off x="7088660" y="2432050"/>
            <a:ext cx="3048000" cy="1771135"/>
          </a:xfrm>
          <a:prstGeom prst="flowChartPunchedTape">
            <a:avLst/>
          </a:prstGeom>
          <a:solidFill>
            <a:srgbClr val="FFC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7" name="CuadroTexto 6"/>
          <p:cNvSpPr txBox="1"/>
          <p:nvPr/>
        </p:nvSpPr>
        <p:spPr>
          <a:xfrm>
            <a:off x="2471352" y="2994453"/>
            <a:ext cx="2331308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ES" dirty="0">
                <a:solidFill>
                  <a:schemeClr val="bg1"/>
                </a:solidFill>
              </a:rPr>
              <a:t>Se registra la empresa</a:t>
            </a:r>
          </a:p>
        </p:txBody>
      </p:sp>
      <p:sp>
        <p:nvSpPr>
          <p:cNvPr id="8" name="CuadroTexto 7"/>
          <p:cNvSpPr txBox="1"/>
          <p:nvPr/>
        </p:nvSpPr>
        <p:spPr>
          <a:xfrm>
            <a:off x="7471719" y="3010589"/>
            <a:ext cx="2430162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ES" dirty="0">
                <a:solidFill>
                  <a:schemeClr val="bg1"/>
                </a:solidFill>
              </a:rPr>
              <a:t>Accede un usuario (persona física)</a:t>
            </a:r>
          </a:p>
        </p:txBody>
      </p:sp>
      <p:sp>
        <p:nvSpPr>
          <p:cNvPr id="9" name="Proceso alternativo 8"/>
          <p:cNvSpPr/>
          <p:nvPr/>
        </p:nvSpPr>
        <p:spPr>
          <a:xfrm>
            <a:off x="906162" y="4720281"/>
            <a:ext cx="2520779" cy="1194487"/>
          </a:xfrm>
          <a:prstGeom prst="flowChartAlternateProcess">
            <a:avLst/>
          </a:prstGeom>
          <a:solidFill>
            <a:schemeClr val="accent4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10" name="CuadroTexto 9"/>
          <p:cNvSpPr txBox="1"/>
          <p:nvPr/>
        </p:nvSpPr>
        <p:spPr>
          <a:xfrm>
            <a:off x="1202724" y="4967416"/>
            <a:ext cx="1935892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ES">
                <a:solidFill>
                  <a:schemeClr val="bg1"/>
                </a:solidFill>
              </a:rPr>
              <a:t>Sector suministrador</a:t>
            </a:r>
            <a:endParaRPr lang="es-ES" dirty="0">
              <a:solidFill>
                <a:schemeClr val="bg1"/>
              </a:solidFill>
            </a:endParaRPr>
          </a:p>
        </p:txBody>
      </p:sp>
      <p:sp>
        <p:nvSpPr>
          <p:cNvPr id="11" name="Proceso alternativo 10"/>
          <p:cNvSpPr/>
          <p:nvPr/>
        </p:nvSpPr>
        <p:spPr>
          <a:xfrm>
            <a:off x="3826475" y="4693337"/>
            <a:ext cx="2520779" cy="1194487"/>
          </a:xfrm>
          <a:prstGeom prst="flowChartAlternateProcess">
            <a:avLst/>
          </a:prstGeom>
          <a:solidFill>
            <a:schemeClr val="accent4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13" name="CuadroTexto 12"/>
          <p:cNvSpPr txBox="1"/>
          <p:nvPr/>
        </p:nvSpPr>
        <p:spPr>
          <a:xfrm>
            <a:off x="4118918" y="4967416"/>
            <a:ext cx="1935892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ES" dirty="0">
                <a:solidFill>
                  <a:schemeClr val="bg1"/>
                </a:solidFill>
              </a:rPr>
              <a:t>Sector tratamiento</a:t>
            </a:r>
          </a:p>
        </p:txBody>
      </p:sp>
      <p:pic>
        <p:nvPicPr>
          <p:cNvPr id="12" name="Imagen 11" descr="M:\SECRETARIA\imagenes minis 2018\MAPA.Gob.Web-72px.jpg"/>
          <p:cNvPicPr/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520778" y="6066430"/>
            <a:ext cx="2564130" cy="659765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258722063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gallery dir="l"/>
      </p:transition>
    </mc:Choice>
    <mc:Fallback xmlns="">
      <p:transition spd="slow">
        <p:fade/>
      </p:transition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CuadroTexto 4"/>
          <p:cNvSpPr txBox="1"/>
          <p:nvPr/>
        </p:nvSpPr>
        <p:spPr>
          <a:xfrm>
            <a:off x="653143" y="1195412"/>
            <a:ext cx="10247871" cy="203132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Tx/>
              <a:buChar char="-"/>
            </a:pPr>
            <a:endParaRPr lang="es-ES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285750" indent="-285750">
              <a:buFontTx/>
              <a:buChar char="-"/>
            </a:pPr>
            <a:r>
              <a:rPr lang="es-ES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Empresas del sector suministrador: Fabricantes, empresas logísticas, importadores y exportadores, tiendas de venta de fitosanitarios, etc. En general todas las que dispongan de un ROPO SS. Incluidos laboratorios y empresas EOR si importan directamente.</a:t>
            </a:r>
          </a:p>
          <a:p>
            <a:pPr marL="285750" indent="-285750">
              <a:buFontTx/>
              <a:buChar char="-"/>
            </a:pPr>
            <a:r>
              <a:rPr lang="es-ES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Empresas del sector tratamientos: Empresas agrarias de tratamientos, autónomos que aplican a terceros, empresas de jardinería, etc. Todas las que tengan ROPO ST</a:t>
            </a:r>
          </a:p>
          <a:p>
            <a:endParaRPr lang="es-ES" dirty="0">
              <a:solidFill>
                <a:schemeClr val="accent4">
                  <a:lumMod val="75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6" name="Imagen 5" descr="M:\SECRETARIA\imagenes minis 2018\MAPA.Gob.Web-72px.jpg"/>
          <p:cNvPicPr/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520778" y="6074667"/>
            <a:ext cx="2564130" cy="659765"/>
          </a:xfrm>
          <a:prstGeom prst="rect">
            <a:avLst/>
          </a:prstGeom>
          <a:noFill/>
          <a:ln>
            <a:noFill/>
          </a:ln>
        </p:spPr>
      </p:pic>
      <p:sp>
        <p:nvSpPr>
          <p:cNvPr id="2" name="CuadroTexto 1"/>
          <p:cNvSpPr txBox="1"/>
          <p:nvPr/>
        </p:nvSpPr>
        <p:spPr>
          <a:xfrm>
            <a:off x="653143" y="475861"/>
            <a:ext cx="7371184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24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Quién debe grabar información en RETO</a:t>
            </a:r>
          </a:p>
        </p:txBody>
      </p:sp>
      <p:sp>
        <p:nvSpPr>
          <p:cNvPr id="3" name="CuadroTexto 2"/>
          <p:cNvSpPr txBox="1"/>
          <p:nvPr/>
        </p:nvSpPr>
        <p:spPr>
          <a:xfrm>
            <a:off x="653143" y="3516919"/>
            <a:ext cx="7249886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24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Quién no debe grabar información en RETO</a:t>
            </a:r>
          </a:p>
          <a:p>
            <a:endParaRPr lang="es-ES" dirty="0">
              <a:solidFill>
                <a:schemeClr val="bg1"/>
              </a:solidFill>
            </a:endParaRPr>
          </a:p>
          <a:p>
            <a:pPr marL="285750" indent="-285750">
              <a:buFontTx/>
              <a:buChar char="-"/>
            </a:pPr>
            <a:r>
              <a:rPr lang="es-ES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Usuarios finales: Los usuarios finales ni pueden ni deben registrarse en RETO porque no tienen que notificarle nada</a:t>
            </a:r>
          </a:p>
          <a:p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2476690786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000">
        <p15:prstTrans prst="fallOver"/>
      </p:transition>
    </mc:Choice>
    <mc:Fallback xmlns="">
      <p:transition spd="slow">
        <p:fade/>
      </p:transition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CuadroTexto 3"/>
          <p:cNvSpPr txBox="1"/>
          <p:nvPr/>
        </p:nvSpPr>
        <p:spPr>
          <a:xfrm>
            <a:off x="961053" y="1179272"/>
            <a:ext cx="10725665" cy="424731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es-ES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285750" indent="-285750">
              <a:buFontTx/>
              <a:buChar char="-"/>
            </a:pPr>
            <a:r>
              <a:rPr lang="es-ES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Compra en España: Toda transacción entre empresas con ROPO SS se codifican en este grupo.</a:t>
            </a:r>
          </a:p>
          <a:p>
            <a:pPr marL="1200150" lvl="2" indent="-285750">
              <a:buFont typeface="Wingdings" panose="05000000000000000000" pitchFamily="2" charset="2"/>
              <a:buChar char="§"/>
            </a:pPr>
            <a:r>
              <a:rPr lang="es-ES" dirty="0">
                <a:solidFill>
                  <a:schemeClr val="accent5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Entrada: Mercancía que entra en el almacén</a:t>
            </a:r>
          </a:p>
          <a:p>
            <a:pPr marL="1200150" lvl="2" indent="-285750">
              <a:buFont typeface="Wingdings" panose="05000000000000000000" pitchFamily="2" charset="2"/>
              <a:buChar char="§"/>
            </a:pPr>
            <a:r>
              <a:rPr lang="es-ES" dirty="0">
                <a:solidFill>
                  <a:schemeClr val="accent5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Salida: Mercancía que sale del almacén</a:t>
            </a:r>
          </a:p>
          <a:p>
            <a:pPr marL="285750" indent="-285750">
              <a:buFontTx/>
              <a:buChar char="-"/>
            </a:pPr>
            <a:r>
              <a:rPr lang="es-ES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Venta en España: Esta operación es para las ventas realizadas por un suministrador a una empresa de tratamientos (ROPO ST) o un usuario final (ROPO SU).</a:t>
            </a:r>
          </a:p>
          <a:p>
            <a:pPr marL="285750" indent="-285750">
              <a:buFontTx/>
              <a:buChar char="-"/>
            </a:pPr>
            <a:r>
              <a:rPr lang="es-ES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Importación UE/no UE: Toda entrada de fitosanitarios de fuera de España a nuestro país se deberá notificar con esta opción.</a:t>
            </a:r>
          </a:p>
          <a:p>
            <a:pPr marL="285750" indent="-285750">
              <a:buFontTx/>
              <a:buChar char="-"/>
            </a:pPr>
            <a:r>
              <a:rPr lang="es-ES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Exportación UE/no UE: Las salidas de fitosanitarios de España a cualquier destino también se deben notificar.</a:t>
            </a:r>
          </a:p>
          <a:p>
            <a:pPr marL="285750" indent="-285750">
              <a:buFontTx/>
              <a:buChar char="-"/>
            </a:pPr>
            <a:r>
              <a:rPr lang="es-ES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Retirada por gestor de residuos: Esta opción contempla desde la entrega de productos caducados a pequeños descuadres de stock o robos.</a:t>
            </a:r>
          </a:p>
          <a:p>
            <a:pPr marL="285750" indent="-285750">
              <a:buFontTx/>
              <a:buChar char="-"/>
            </a:pPr>
            <a:r>
              <a:rPr lang="es-ES" dirty="0">
                <a:solidFill>
                  <a:schemeClr val="accent5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Fines de investigación: Los productos destinados a fines de investigación, ya sean empresas EOR o laboratorios. Estén o no autorizados.</a:t>
            </a:r>
          </a:p>
          <a:p>
            <a:pPr marL="285750" indent="-285750">
              <a:buFontTx/>
              <a:buChar char="-"/>
            </a:pPr>
            <a:r>
              <a:rPr lang="es-ES" dirty="0">
                <a:solidFill>
                  <a:schemeClr val="accent5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Devoluciones: Las devoluciones de producto se notificaran asociadas a la transacción original.</a:t>
            </a:r>
          </a:p>
        </p:txBody>
      </p:sp>
      <p:pic>
        <p:nvPicPr>
          <p:cNvPr id="5" name="Imagen 4" descr="M:\SECRETARIA\imagenes minis 2018\MAPA.Gob.Web-72px.jpg"/>
          <p:cNvPicPr/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487826" y="6033477"/>
            <a:ext cx="2564130" cy="659765"/>
          </a:xfrm>
          <a:prstGeom prst="rect">
            <a:avLst/>
          </a:prstGeom>
          <a:noFill/>
          <a:ln>
            <a:noFill/>
          </a:ln>
        </p:spPr>
      </p:pic>
      <p:sp>
        <p:nvSpPr>
          <p:cNvPr id="2" name="CuadroTexto 1"/>
          <p:cNvSpPr txBox="1"/>
          <p:nvPr/>
        </p:nvSpPr>
        <p:spPr>
          <a:xfrm>
            <a:off x="961053" y="550506"/>
            <a:ext cx="8089641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24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Qué operaciones deben registrar los suministradores</a:t>
            </a:r>
          </a:p>
        </p:txBody>
      </p:sp>
    </p:spTree>
    <p:extLst>
      <p:ext uri="{BB962C8B-B14F-4D97-AF65-F5344CB8AC3E}">
        <p14:creationId xmlns:p14="http://schemas.microsoft.com/office/powerpoint/2010/main" val="162891474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50">
        <p14:switch dir="r"/>
      </p:transition>
    </mc:Choice>
    <mc:Fallback xmlns="">
      <p:transition spd="slow">
        <p:fade/>
      </p:transition>
    </mc:Fallback>
  </mc:AlternateContent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ángulo 3"/>
          <p:cNvSpPr/>
          <p:nvPr/>
        </p:nvSpPr>
        <p:spPr>
          <a:xfrm>
            <a:off x="783771" y="1292346"/>
            <a:ext cx="10643286" cy="286232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endParaRPr lang="es-ES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285750" indent="-285750">
              <a:buFontTx/>
              <a:buChar char="-"/>
            </a:pPr>
            <a:r>
              <a:rPr lang="es-ES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Adquisición: Toda compra de productos fitosanitarios realizada.</a:t>
            </a:r>
          </a:p>
          <a:p>
            <a:pPr marL="285750" indent="-285750">
              <a:buFontTx/>
              <a:buChar char="-"/>
            </a:pPr>
            <a:endParaRPr lang="es-ES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285750" indent="-285750">
              <a:buFontTx/>
              <a:buChar char="-"/>
            </a:pPr>
            <a:r>
              <a:rPr lang="es-ES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Aplicación: Siempre que se haga una aplicación de producto se ha de notificar, incluso si el producto lo pone el cliente.</a:t>
            </a:r>
          </a:p>
          <a:p>
            <a:pPr marL="285750" indent="-285750">
              <a:buFontTx/>
              <a:buChar char="-"/>
            </a:pPr>
            <a:endParaRPr lang="es-ES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285750" indent="-285750">
              <a:buFontTx/>
              <a:buChar char="-"/>
            </a:pPr>
            <a:r>
              <a:rPr lang="es-ES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Retirada por gestor de residuos: Esta opción contempla desde la entrega de productos caducados a pequeños descuadres de stock o robos.</a:t>
            </a:r>
          </a:p>
          <a:p>
            <a:pPr marL="285750" indent="-285750">
              <a:buFontTx/>
              <a:buChar char="-"/>
            </a:pPr>
            <a:endParaRPr lang="es-ES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285750" indent="-285750">
              <a:buFontTx/>
              <a:buChar char="-"/>
            </a:pPr>
            <a:r>
              <a:rPr lang="es-ES" dirty="0">
                <a:solidFill>
                  <a:schemeClr val="accent5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Devoluciones: Las devoluciones de producto se notificaran asociadas a la transacción original.</a:t>
            </a:r>
          </a:p>
        </p:txBody>
      </p:sp>
      <p:pic>
        <p:nvPicPr>
          <p:cNvPr id="5" name="Imagen 4" descr="M:\SECRETARIA\imagenes minis 2018\MAPA.Gob.Web-72px.jpg"/>
          <p:cNvPicPr/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520778" y="6033479"/>
            <a:ext cx="2564130" cy="659765"/>
          </a:xfrm>
          <a:prstGeom prst="rect">
            <a:avLst/>
          </a:prstGeom>
          <a:noFill/>
          <a:ln>
            <a:noFill/>
          </a:ln>
        </p:spPr>
      </p:pic>
      <p:sp>
        <p:nvSpPr>
          <p:cNvPr id="2" name="CuadroTexto 1"/>
          <p:cNvSpPr txBox="1"/>
          <p:nvPr/>
        </p:nvSpPr>
        <p:spPr>
          <a:xfrm>
            <a:off x="783771" y="606490"/>
            <a:ext cx="8546841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24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Qué operaciones debe registrar el sector tratamientos</a:t>
            </a:r>
          </a:p>
        </p:txBody>
      </p:sp>
    </p:spTree>
    <p:extLst>
      <p:ext uri="{BB962C8B-B14F-4D97-AF65-F5344CB8AC3E}">
        <p14:creationId xmlns:p14="http://schemas.microsoft.com/office/powerpoint/2010/main" val="235192849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50">
        <p14:switch dir="r"/>
      </p:transition>
    </mc:Choice>
    <mc:Fallback xmlns="">
      <p:transition spd="slow">
        <p:fade/>
      </p:transition>
    </mc:Fallback>
  </mc:AlternateContent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CuadroTexto 4"/>
          <p:cNvSpPr txBox="1"/>
          <p:nvPr/>
        </p:nvSpPr>
        <p:spPr>
          <a:xfrm>
            <a:off x="757881" y="2907957"/>
            <a:ext cx="2298357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20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Usuario registrado</a:t>
            </a:r>
          </a:p>
        </p:txBody>
      </p:sp>
      <p:sp>
        <p:nvSpPr>
          <p:cNvPr id="6" name="Flecha derecha 5"/>
          <p:cNvSpPr/>
          <p:nvPr/>
        </p:nvSpPr>
        <p:spPr>
          <a:xfrm>
            <a:off x="3678195" y="2215979"/>
            <a:ext cx="4885038" cy="189470"/>
          </a:xfrm>
          <a:prstGeom prst="rightArrow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7" name="Flecha derecha 6"/>
          <p:cNvSpPr/>
          <p:nvPr/>
        </p:nvSpPr>
        <p:spPr>
          <a:xfrm>
            <a:off x="3678195" y="3182554"/>
            <a:ext cx="4885038" cy="189470"/>
          </a:xfrm>
          <a:prstGeom prst="rightArrow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8" name="Flecha derecha 7"/>
          <p:cNvSpPr/>
          <p:nvPr/>
        </p:nvSpPr>
        <p:spPr>
          <a:xfrm>
            <a:off x="3678195" y="4353698"/>
            <a:ext cx="4885038" cy="189470"/>
          </a:xfrm>
          <a:prstGeom prst="rightArrow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9" name="CuadroTexto 8"/>
          <p:cNvSpPr txBox="1"/>
          <p:nvPr/>
        </p:nvSpPr>
        <p:spPr>
          <a:xfrm>
            <a:off x="5074507" y="1889559"/>
            <a:ext cx="172170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Carga manual</a:t>
            </a:r>
          </a:p>
        </p:txBody>
      </p:sp>
      <p:sp>
        <p:nvSpPr>
          <p:cNvPr id="10" name="CuadroTexto 9"/>
          <p:cNvSpPr txBox="1"/>
          <p:nvPr/>
        </p:nvSpPr>
        <p:spPr>
          <a:xfrm>
            <a:off x="5074507" y="2788509"/>
            <a:ext cx="153223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Ficheros </a:t>
            </a:r>
            <a:r>
              <a:rPr lang="es-ES" dirty="0" err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csv</a:t>
            </a:r>
            <a:endParaRPr lang="es-ES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1" name="CuadroTexto 10"/>
          <p:cNvSpPr txBox="1"/>
          <p:nvPr/>
        </p:nvSpPr>
        <p:spPr>
          <a:xfrm>
            <a:off x="5074507" y="3947985"/>
            <a:ext cx="1482811" cy="3830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Servicio web</a:t>
            </a:r>
          </a:p>
        </p:txBody>
      </p:sp>
      <p:sp>
        <p:nvSpPr>
          <p:cNvPr id="12" name="CuadroTexto 11"/>
          <p:cNvSpPr txBox="1"/>
          <p:nvPr/>
        </p:nvSpPr>
        <p:spPr>
          <a:xfrm>
            <a:off x="9267568" y="2907957"/>
            <a:ext cx="1120346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20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RETO</a:t>
            </a:r>
          </a:p>
        </p:txBody>
      </p:sp>
      <p:pic>
        <p:nvPicPr>
          <p:cNvPr id="13" name="Imagen 12" descr="M:\SECRETARIA\imagenes minis 2018\MAPA.Gob.Web-72px.jpg"/>
          <p:cNvPicPr/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520778" y="6033479"/>
            <a:ext cx="2564130" cy="659765"/>
          </a:xfrm>
          <a:prstGeom prst="rect">
            <a:avLst/>
          </a:prstGeom>
          <a:noFill/>
          <a:ln>
            <a:noFill/>
          </a:ln>
        </p:spPr>
      </p:pic>
      <p:sp>
        <p:nvSpPr>
          <p:cNvPr id="2" name="CuadroTexto 1"/>
          <p:cNvSpPr txBox="1"/>
          <p:nvPr/>
        </p:nvSpPr>
        <p:spPr>
          <a:xfrm>
            <a:off x="757881" y="606489"/>
            <a:ext cx="4385388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24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Envío de información</a:t>
            </a:r>
          </a:p>
        </p:txBody>
      </p:sp>
    </p:spTree>
    <p:extLst>
      <p:ext uri="{BB962C8B-B14F-4D97-AF65-F5344CB8AC3E}">
        <p14:creationId xmlns:p14="http://schemas.microsoft.com/office/powerpoint/2010/main" val="116381903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>
        <p:circle/>
      </p:transition>
    </mc:Choice>
    <mc:Fallback xmlns="">
      <p:transition spd="slow">
        <p:circle/>
      </p:transition>
    </mc:Fallback>
  </mc:AlternateContent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CuadroTexto 3"/>
          <p:cNvSpPr txBox="1"/>
          <p:nvPr/>
        </p:nvSpPr>
        <p:spPr>
          <a:xfrm>
            <a:off x="1326291" y="790832"/>
            <a:ext cx="57912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24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Información a registrar</a:t>
            </a:r>
          </a:p>
        </p:txBody>
      </p:sp>
      <p:sp>
        <p:nvSpPr>
          <p:cNvPr id="5" name="CuadroTexto 4"/>
          <p:cNvSpPr txBox="1"/>
          <p:nvPr/>
        </p:nvSpPr>
        <p:spPr>
          <a:xfrm>
            <a:off x="1326291" y="1828800"/>
            <a:ext cx="8550877" cy="17543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Responsable de la anotación: Aquel que comunica la transacción a RETO.</a:t>
            </a:r>
          </a:p>
          <a:p>
            <a:endParaRPr lang="es-ES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285750" indent="-285750">
              <a:buFontTx/>
              <a:buChar char="-"/>
            </a:pPr>
            <a:r>
              <a:rPr lang="es-ES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Fecha de la transacción (máximo 30 días)</a:t>
            </a:r>
          </a:p>
          <a:p>
            <a:pPr marL="285750" indent="-285750">
              <a:buFontTx/>
              <a:buChar char="-"/>
            </a:pPr>
            <a:r>
              <a:rPr lang="es-ES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CIF de la empresa</a:t>
            </a:r>
          </a:p>
          <a:p>
            <a:pPr marL="285750" indent="-285750">
              <a:buFontTx/>
              <a:buChar char="-"/>
            </a:pPr>
            <a:r>
              <a:rPr lang="es-ES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ROPO de la empresa</a:t>
            </a:r>
          </a:p>
          <a:p>
            <a:pPr marL="285750" indent="-285750">
              <a:buFontTx/>
              <a:buChar char="-"/>
            </a:pPr>
            <a:r>
              <a:rPr lang="es-ES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Tipo de operación</a:t>
            </a:r>
          </a:p>
        </p:txBody>
      </p:sp>
      <p:pic>
        <p:nvPicPr>
          <p:cNvPr id="6" name="Imagen 5" descr="M:\SECRETARIA\imagenes minis 2018\MAPA.Gob.Web-72px.jpg"/>
          <p:cNvPicPr/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520778" y="6033479"/>
            <a:ext cx="2564130" cy="659765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297506535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/>
      </p:transition>
    </mc:Choice>
    <mc:Fallback xmlns="">
      <p:transition spd="slow">
        <p:fade/>
      </p:transition>
    </mc:Fallback>
  </mc:AlternateContent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CuadroTexto 3"/>
          <p:cNvSpPr txBox="1"/>
          <p:nvPr/>
        </p:nvSpPr>
        <p:spPr>
          <a:xfrm>
            <a:off x="856735" y="749643"/>
            <a:ext cx="57912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24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Información a registrar</a:t>
            </a:r>
          </a:p>
        </p:txBody>
      </p:sp>
      <p:sp>
        <p:nvSpPr>
          <p:cNvPr id="5" name="CuadroTexto 4"/>
          <p:cNvSpPr txBox="1"/>
          <p:nvPr/>
        </p:nvSpPr>
        <p:spPr>
          <a:xfrm>
            <a:off x="856735" y="1688756"/>
            <a:ext cx="9555891" cy="286232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Destinatario de la operación: La otra parte que participa (cliente o proveedor).</a:t>
            </a:r>
          </a:p>
          <a:p>
            <a:endParaRPr lang="es-ES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285750" indent="-285750">
              <a:buFontTx/>
              <a:buChar char="-"/>
            </a:pPr>
            <a:r>
              <a:rPr lang="es-ES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CIF/DNI del destinatario</a:t>
            </a:r>
          </a:p>
          <a:p>
            <a:pPr marL="285750" indent="-285750">
              <a:buFontTx/>
              <a:buChar char="-"/>
            </a:pPr>
            <a:r>
              <a:rPr lang="es-ES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ROPO del destinatario</a:t>
            </a:r>
          </a:p>
          <a:p>
            <a:pPr marL="285750" indent="-285750">
              <a:buFontTx/>
              <a:buChar char="-"/>
            </a:pPr>
            <a:r>
              <a:rPr lang="es-ES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Nombre o denominación social</a:t>
            </a:r>
          </a:p>
          <a:p>
            <a:pPr marL="285750" indent="-285750">
              <a:buFontTx/>
              <a:buChar char="-"/>
            </a:pPr>
            <a:r>
              <a:rPr lang="es-ES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Teléfono/FAX/correo</a:t>
            </a:r>
          </a:p>
          <a:p>
            <a:pPr marL="285750" indent="-285750">
              <a:buFontTx/>
              <a:buChar char="-"/>
            </a:pPr>
            <a:r>
              <a:rPr lang="es-ES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Dirección, CP, país y provincia</a:t>
            </a:r>
          </a:p>
          <a:p>
            <a:pPr marL="285750" indent="-285750">
              <a:buFontTx/>
              <a:buChar char="-"/>
            </a:pPr>
            <a:r>
              <a:rPr lang="es-ES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Persona autorizada (voluntario y solo entre suministradores SS)</a:t>
            </a:r>
          </a:p>
          <a:p>
            <a:pPr marL="285750" indent="-285750">
              <a:buFontTx/>
              <a:buChar char="-"/>
            </a:pPr>
            <a:r>
              <a:rPr lang="es-ES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Empresa o explotación del usuario profesional (empresas sin ROPO)</a:t>
            </a:r>
          </a:p>
          <a:p>
            <a:pPr marL="285750" indent="-285750">
              <a:buFontTx/>
              <a:buChar char="-"/>
            </a:pPr>
            <a:endParaRPr lang="es-ES" dirty="0"/>
          </a:p>
        </p:txBody>
      </p:sp>
      <p:pic>
        <p:nvPicPr>
          <p:cNvPr id="6" name="Imagen 5" descr="M:\SECRETARIA\imagenes minis 2018\MAPA.Gob.Web-72px.jpg"/>
          <p:cNvPicPr/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520778" y="6033479"/>
            <a:ext cx="2564130" cy="659765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72161738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/>
      </p:transition>
    </mc:Choice>
    <mc:Fallback xmlns="">
      <p:transition spd="slow">
        <p:fade/>
      </p:transition>
    </mc:Fallback>
  </mc:AlternateContent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CuadroTexto 3"/>
          <p:cNvSpPr txBox="1"/>
          <p:nvPr/>
        </p:nvSpPr>
        <p:spPr>
          <a:xfrm>
            <a:off x="856735" y="749643"/>
            <a:ext cx="57912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24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Información a registrar</a:t>
            </a:r>
          </a:p>
        </p:txBody>
      </p:sp>
      <p:sp>
        <p:nvSpPr>
          <p:cNvPr id="5" name="CuadroTexto 4"/>
          <p:cNvSpPr txBox="1"/>
          <p:nvPr/>
        </p:nvSpPr>
        <p:spPr>
          <a:xfrm>
            <a:off x="856735" y="1696995"/>
            <a:ext cx="6450227" cy="369331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Productos:</a:t>
            </a:r>
          </a:p>
          <a:p>
            <a:endParaRPr lang="es-ES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285750" indent="-285750">
              <a:buFontTx/>
              <a:buChar char="-"/>
            </a:pPr>
            <a:r>
              <a:rPr lang="es-ES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Nº de registro</a:t>
            </a:r>
          </a:p>
          <a:p>
            <a:pPr marL="285750" indent="-285750">
              <a:buFontTx/>
              <a:buChar char="-"/>
            </a:pPr>
            <a:r>
              <a:rPr lang="es-ES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Nombre comercial</a:t>
            </a:r>
          </a:p>
          <a:p>
            <a:pPr marL="285750" indent="-285750">
              <a:buFontTx/>
              <a:buChar char="-"/>
            </a:pPr>
            <a:r>
              <a:rPr lang="es-ES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Lote</a:t>
            </a:r>
          </a:p>
          <a:p>
            <a:pPr marL="285750" indent="-285750">
              <a:buFontTx/>
              <a:buChar char="-"/>
            </a:pPr>
            <a:r>
              <a:rPr lang="es-ES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Capacidad</a:t>
            </a:r>
          </a:p>
          <a:p>
            <a:pPr marL="285750" indent="-285750">
              <a:buFontTx/>
              <a:buChar char="-"/>
            </a:pPr>
            <a:r>
              <a:rPr lang="es-ES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Unidades</a:t>
            </a:r>
          </a:p>
          <a:p>
            <a:pPr marL="285750" indent="-285750">
              <a:buFontTx/>
              <a:buChar char="-"/>
            </a:pPr>
            <a:r>
              <a:rPr lang="es-ES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Nº de envases</a:t>
            </a:r>
          </a:p>
          <a:p>
            <a:pPr marL="285750" indent="-285750">
              <a:buFontTx/>
              <a:buChar char="-"/>
            </a:pPr>
            <a:r>
              <a:rPr lang="es-ES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Volumen total</a:t>
            </a:r>
          </a:p>
          <a:p>
            <a:pPr marL="285750" indent="-285750">
              <a:buFontTx/>
              <a:buChar char="-"/>
            </a:pPr>
            <a:r>
              <a:rPr lang="es-ES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Importación paralela, denominación común o autorización excepcional</a:t>
            </a:r>
          </a:p>
          <a:p>
            <a:pPr marL="285750" indent="-285750">
              <a:buFontTx/>
              <a:buChar char="-"/>
            </a:pPr>
            <a:endParaRPr lang="es-ES" dirty="0"/>
          </a:p>
          <a:p>
            <a:endParaRPr lang="es-ES" dirty="0"/>
          </a:p>
        </p:txBody>
      </p:sp>
      <p:pic>
        <p:nvPicPr>
          <p:cNvPr id="6" name="Imagen 5" descr="M:\SECRETARIA\imagenes minis 2018\MAPA.Gob.Web-72px.jpg"/>
          <p:cNvPicPr/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520778" y="6033479"/>
            <a:ext cx="2564130" cy="659765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18846752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/>
      </p:transition>
    </mc:Choice>
    <mc:Fallback xmlns="">
      <p:transition spd="slow">
        <p:fade/>
      </p:transition>
    </mc:Fallback>
  </mc:AlternateContent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CuadroTexto 3"/>
          <p:cNvSpPr txBox="1"/>
          <p:nvPr/>
        </p:nvSpPr>
        <p:spPr>
          <a:xfrm>
            <a:off x="922638" y="411892"/>
            <a:ext cx="5667632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24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Carga manual</a:t>
            </a:r>
          </a:p>
        </p:txBody>
      </p:sp>
      <p:pic>
        <p:nvPicPr>
          <p:cNvPr id="5" name="Imagen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60966" y="1804085"/>
            <a:ext cx="10477737" cy="2629274"/>
          </a:xfrm>
          <a:prstGeom prst="rect">
            <a:avLst/>
          </a:prstGeom>
        </p:spPr>
      </p:pic>
      <p:pic>
        <p:nvPicPr>
          <p:cNvPr id="6" name="Imagen 5" descr="M:\SECRETARIA\imagenes minis 2018\MAPA.Gob.Web-72px.jpg"/>
          <p:cNvPicPr/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520778" y="6033479"/>
            <a:ext cx="2564130" cy="659765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7296900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conveyor dir="l"/>
      </p:transition>
    </mc:Choice>
    <mc:Fallback xmlns="">
      <p:transition spd="slow">
        <p:fade/>
      </p:transition>
    </mc:Fallback>
  </mc:AlternateContent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n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143921" y="950473"/>
            <a:ext cx="7376857" cy="1963007"/>
          </a:xfrm>
          <a:prstGeom prst="rect">
            <a:avLst/>
          </a:prstGeom>
        </p:spPr>
      </p:pic>
      <p:pic>
        <p:nvPicPr>
          <p:cNvPr id="5" name="Imagen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511731" y="4180048"/>
            <a:ext cx="9020175" cy="1621526"/>
          </a:xfrm>
          <a:prstGeom prst="rect">
            <a:avLst/>
          </a:prstGeom>
        </p:spPr>
      </p:pic>
      <p:pic>
        <p:nvPicPr>
          <p:cNvPr id="7" name="Imagen 6" descr="M:\SECRETARIA\imagenes minis 2018\MAPA.Gob.Web-72px.jpg"/>
          <p:cNvPicPr/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520778" y="6033479"/>
            <a:ext cx="2564130" cy="659765"/>
          </a:xfrm>
          <a:prstGeom prst="rect">
            <a:avLst/>
          </a:prstGeom>
          <a:noFill/>
          <a:ln>
            <a:noFill/>
          </a:ln>
        </p:spPr>
      </p:pic>
      <p:sp>
        <p:nvSpPr>
          <p:cNvPr id="8" name="CuadroTexto 7"/>
          <p:cNvSpPr txBox="1"/>
          <p:nvPr/>
        </p:nvSpPr>
        <p:spPr>
          <a:xfrm>
            <a:off x="766119" y="234106"/>
            <a:ext cx="5667632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24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Ficheros </a:t>
            </a:r>
            <a:r>
              <a:rPr lang="es-ES" sz="2400" b="1" dirty="0" err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csv</a:t>
            </a:r>
            <a:endParaRPr lang="es-ES" sz="2400" b="1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2" name="Imagen 1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145059" y="2996160"/>
            <a:ext cx="10010734" cy="106793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45552760"/>
      </p:ext>
    </p:extLst>
  </p:cSld>
  <p:clrMapOvr>
    <a:masterClrMapping/>
  </p:clrMapOvr>
  <p:transition spd="slow">
    <p:comb/>
  </p:transition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6" name="Tabla 5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774145622"/>
              </p:ext>
            </p:extLst>
          </p:nvPr>
        </p:nvGraphicFramePr>
        <p:xfrm>
          <a:off x="749644" y="560176"/>
          <a:ext cx="4604952" cy="5733557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987073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460356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2236347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921176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189468">
                <a:tc gridSpan="4">
                  <a:txBody>
                    <a:bodyPr/>
                    <a:lstStyle/>
                    <a:p>
                      <a:pPr marL="29845"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s-ES" sz="90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RT001 (Transacciones)</a:t>
                      </a:r>
                      <a:endParaRPr lang="es-ES" sz="900" dirty="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33930" marR="33930" marT="0" marB="0" anchor="ctr"/>
                </a:tc>
                <a:tc hMerge="1"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06006">
                <a:tc>
                  <a:txBody>
                    <a:bodyPr/>
                    <a:lstStyle/>
                    <a:p>
                      <a:pPr marL="29845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s-ES" sz="75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CAMPO</a:t>
                      </a:r>
                      <a:endParaRPr lang="es-ES" sz="750" dirty="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33930" marR="33930" marT="0" marB="0" anchor="ctr"/>
                </a:tc>
                <a:tc>
                  <a:txBody>
                    <a:bodyPr/>
                    <a:lstStyle/>
                    <a:p>
                      <a:pPr marL="29845"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s-ES" sz="80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LONG.</a:t>
                      </a:r>
                      <a:endParaRPr lang="es-ES" sz="800" dirty="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33930" marR="33930" marT="0" marB="0" anchor="ctr"/>
                </a:tc>
                <a:tc>
                  <a:txBody>
                    <a:bodyPr/>
                    <a:lstStyle/>
                    <a:p>
                      <a:pPr marL="29845"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s-ES" sz="80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DESCRIPCIÓN</a:t>
                      </a:r>
                      <a:endParaRPr lang="es-ES" sz="800" dirty="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33930" marR="33930" marT="0" marB="0" anchor="ctr"/>
                </a:tc>
                <a:tc>
                  <a:txBody>
                    <a:bodyPr/>
                    <a:lstStyle/>
                    <a:p>
                      <a:pPr marL="29845"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s-ES" sz="80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EJEMPLO</a:t>
                      </a:r>
                      <a:endParaRPr lang="es-ES" sz="80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33930" marR="33930" marT="0" marB="0" anchor="ctr"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105682">
                <a:tc>
                  <a:txBody>
                    <a:bodyPr/>
                    <a:lstStyle/>
                    <a:p>
                      <a:pPr marL="29845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s-ES" sz="750" dirty="0">
                          <a:solidFill>
                            <a:srgbClr val="FF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Tipo</a:t>
                      </a:r>
                      <a:endParaRPr lang="es-ES" sz="750" dirty="0">
                        <a:solidFill>
                          <a:srgbClr val="FF0000"/>
                        </a:solidFill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33930" marR="33930" marT="0" marB="0" anchor="ctr"/>
                </a:tc>
                <a:tc>
                  <a:txBody>
                    <a:bodyPr/>
                    <a:lstStyle/>
                    <a:p>
                      <a:pPr marL="29845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s-ES" sz="80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</a:t>
                      </a:r>
                      <a:endParaRPr lang="es-ES" sz="800" dirty="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33930" marR="33930" marT="0" marB="0" anchor="ctr"/>
                </a:tc>
                <a:tc>
                  <a:txBody>
                    <a:bodyPr/>
                    <a:lstStyle/>
                    <a:p>
                      <a:pPr marL="29845"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s-ES" sz="80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Este campo será siempre 1</a:t>
                      </a:r>
                      <a:endParaRPr lang="es-ES" sz="800" dirty="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33930" marR="33930" marT="0" marB="0" anchor="ctr"/>
                </a:tc>
                <a:tc>
                  <a:txBody>
                    <a:bodyPr/>
                    <a:lstStyle/>
                    <a:p>
                      <a:pPr marL="29845"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s-ES" sz="80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</a:t>
                      </a:r>
                      <a:endParaRPr lang="es-ES" sz="80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33930" marR="33930" marT="0" marB="0" anchor="ctr"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105682">
                <a:tc>
                  <a:txBody>
                    <a:bodyPr/>
                    <a:lstStyle/>
                    <a:p>
                      <a:pPr marL="29845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s-ES" sz="750" dirty="0">
                          <a:solidFill>
                            <a:srgbClr val="FF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Fecha</a:t>
                      </a:r>
                      <a:endParaRPr lang="es-ES" sz="750" dirty="0">
                        <a:solidFill>
                          <a:srgbClr val="FF0000"/>
                        </a:solidFill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33930" marR="33930" marT="0" marB="0" anchor="ctr"/>
                </a:tc>
                <a:tc>
                  <a:txBody>
                    <a:bodyPr/>
                    <a:lstStyle/>
                    <a:p>
                      <a:pPr marL="29845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s-ES" sz="80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10</a:t>
                      </a:r>
                      <a:endParaRPr lang="es-ES" sz="800" dirty="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33930" marR="33930" marT="0" marB="0" anchor="ctr"/>
                </a:tc>
                <a:tc>
                  <a:txBody>
                    <a:bodyPr/>
                    <a:lstStyle/>
                    <a:p>
                      <a:pPr marL="29845"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s-ES" sz="80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Fecha de la transacción</a:t>
                      </a:r>
                      <a:endParaRPr lang="es-ES" sz="800" dirty="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33930" marR="33930" marT="0" marB="0" anchor="ctr"/>
                </a:tc>
                <a:tc>
                  <a:txBody>
                    <a:bodyPr/>
                    <a:lstStyle/>
                    <a:p>
                      <a:pPr marL="29845"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s-ES" sz="80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30/08/2021</a:t>
                      </a:r>
                      <a:endParaRPr lang="es-ES" sz="80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33930" marR="33930" marT="0" marB="0" anchor="ctr"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206006">
                <a:tc>
                  <a:txBody>
                    <a:bodyPr/>
                    <a:lstStyle/>
                    <a:p>
                      <a:pPr marL="29845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s-ES" sz="750" dirty="0">
                          <a:solidFill>
                            <a:srgbClr val="FF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NIF Responsable</a:t>
                      </a:r>
                      <a:endParaRPr lang="es-ES" sz="750" dirty="0">
                        <a:solidFill>
                          <a:srgbClr val="FF0000"/>
                        </a:solidFill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33930" marR="33930" marT="0" marB="0" anchor="ctr"/>
                </a:tc>
                <a:tc>
                  <a:txBody>
                    <a:bodyPr/>
                    <a:lstStyle/>
                    <a:p>
                      <a:pPr marL="29845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s-ES" sz="80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9</a:t>
                      </a:r>
                      <a:endParaRPr lang="es-ES" sz="800" dirty="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33930" marR="33930" marT="0" marB="0" anchor="ctr"/>
                </a:tc>
                <a:tc>
                  <a:txBody>
                    <a:bodyPr/>
                    <a:lstStyle/>
                    <a:p>
                      <a:pPr marL="29845"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s-ES" sz="80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NIF/CIF/NIE del responsable (el que graba)</a:t>
                      </a:r>
                      <a:endParaRPr lang="es-ES" sz="800" dirty="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33930" marR="33930" marT="0" marB="0" anchor="ctr"/>
                </a:tc>
                <a:tc>
                  <a:txBody>
                    <a:bodyPr/>
                    <a:lstStyle/>
                    <a:p>
                      <a:pPr marL="29845"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s-ES" sz="80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T00000000</a:t>
                      </a:r>
                      <a:endParaRPr lang="es-ES" sz="800" dirty="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33930" marR="33930" marT="0" marB="0" anchor="ctr"/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206006">
                <a:tc>
                  <a:txBody>
                    <a:bodyPr/>
                    <a:lstStyle/>
                    <a:p>
                      <a:pPr marL="29845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s-ES" sz="750" dirty="0">
                          <a:solidFill>
                            <a:srgbClr val="FF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ROPO Responsable</a:t>
                      </a:r>
                      <a:endParaRPr lang="es-ES" sz="750" dirty="0">
                        <a:solidFill>
                          <a:srgbClr val="FF0000"/>
                        </a:solidFill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33930" marR="33930" marT="0" marB="0" anchor="ctr"/>
                </a:tc>
                <a:tc>
                  <a:txBody>
                    <a:bodyPr/>
                    <a:lstStyle/>
                    <a:p>
                      <a:pPr marL="29845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s-ES" sz="80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20</a:t>
                      </a:r>
                      <a:endParaRPr lang="es-ES" sz="800" dirty="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33930" marR="33930" marT="0" marB="0" anchor="ctr"/>
                </a:tc>
                <a:tc>
                  <a:txBody>
                    <a:bodyPr/>
                    <a:lstStyle/>
                    <a:p>
                      <a:pPr marL="29845"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s-ES" sz="80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Código ROPO del responsable (grabador)</a:t>
                      </a:r>
                      <a:endParaRPr lang="es-ES" sz="800" dirty="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33930" marR="33930" marT="0" marB="0" anchor="ctr"/>
                </a:tc>
                <a:tc>
                  <a:txBody>
                    <a:bodyPr/>
                    <a:lstStyle/>
                    <a:p>
                      <a:pPr marL="29845"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s-ES" sz="80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084567973SS</a:t>
                      </a:r>
                      <a:endParaRPr lang="es-ES" sz="800" dirty="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33930" marR="33930" marT="0" marB="0" anchor="ctr"/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1119233">
                <a:tc>
                  <a:txBody>
                    <a:bodyPr/>
                    <a:lstStyle/>
                    <a:p>
                      <a:pPr marL="29845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s-ES" sz="750" dirty="0">
                          <a:solidFill>
                            <a:srgbClr val="FF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Operación</a:t>
                      </a:r>
                      <a:endParaRPr lang="es-ES" sz="750" dirty="0">
                        <a:solidFill>
                          <a:srgbClr val="FF0000"/>
                        </a:solidFill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33930" marR="33930" marT="0" marB="0" anchor="ctr"/>
                </a:tc>
                <a:tc>
                  <a:txBody>
                    <a:bodyPr/>
                    <a:lstStyle/>
                    <a:p>
                      <a:pPr marL="29845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s-ES" sz="80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</a:t>
                      </a:r>
                      <a:endParaRPr lang="es-ES" sz="800" dirty="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33930" marR="33930" marT="0" marB="0" anchor="ctr"/>
                </a:tc>
                <a:tc>
                  <a:txBody>
                    <a:bodyPr/>
                    <a:lstStyle/>
                    <a:p>
                      <a:pPr marL="342900" lvl="0" indent="-342900" algn="just">
                        <a:lnSpc>
                          <a:spcPct val="107000"/>
                        </a:lnSpc>
                        <a:spcAft>
                          <a:spcPts val="0"/>
                        </a:spcAft>
                        <a:buFont typeface="Symbol" panose="05050102010706020507" pitchFamily="18" charset="2"/>
                        <a:buChar char=""/>
                      </a:pPr>
                      <a:r>
                        <a:rPr lang="es-ES" sz="70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</a:t>
                      </a:r>
                      <a:r>
                        <a:rPr lang="es-ES" sz="70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: Compra en España</a:t>
                      </a:r>
                    </a:p>
                    <a:p>
                      <a:pPr marL="342900" lvl="0" indent="-342900" algn="just">
                        <a:lnSpc>
                          <a:spcPct val="107000"/>
                        </a:lnSpc>
                        <a:spcAft>
                          <a:spcPts val="0"/>
                        </a:spcAft>
                        <a:buFont typeface="Symbol" panose="05050102010706020507" pitchFamily="18" charset="2"/>
                        <a:buChar char=""/>
                      </a:pPr>
                      <a:r>
                        <a:rPr lang="es-ES" sz="70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2: Venta en España</a:t>
                      </a:r>
                    </a:p>
                    <a:p>
                      <a:pPr marL="342900" lvl="0" indent="-342900" algn="just">
                        <a:lnSpc>
                          <a:spcPct val="107000"/>
                        </a:lnSpc>
                        <a:spcAft>
                          <a:spcPts val="0"/>
                        </a:spcAft>
                        <a:buFont typeface="Symbol" panose="05050102010706020507" pitchFamily="18" charset="2"/>
                        <a:buChar char=""/>
                      </a:pPr>
                      <a:r>
                        <a:rPr lang="es-ES" sz="70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3: Importación UE</a:t>
                      </a:r>
                    </a:p>
                    <a:p>
                      <a:pPr marL="342900" lvl="0" indent="-342900" algn="just">
                        <a:lnSpc>
                          <a:spcPct val="107000"/>
                        </a:lnSpc>
                        <a:spcAft>
                          <a:spcPts val="0"/>
                        </a:spcAft>
                        <a:buFont typeface="Symbol" panose="05050102010706020507" pitchFamily="18" charset="2"/>
                        <a:buChar char=""/>
                      </a:pPr>
                      <a:r>
                        <a:rPr lang="es-ES" sz="70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4: Importación no UE</a:t>
                      </a:r>
                    </a:p>
                    <a:p>
                      <a:pPr marL="342900" lvl="0" indent="-342900" algn="just">
                        <a:lnSpc>
                          <a:spcPct val="107000"/>
                        </a:lnSpc>
                        <a:spcAft>
                          <a:spcPts val="0"/>
                        </a:spcAft>
                        <a:buFont typeface="Symbol" panose="05050102010706020507" pitchFamily="18" charset="2"/>
                        <a:buChar char=""/>
                      </a:pPr>
                      <a:r>
                        <a:rPr lang="es-ES" sz="70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5: Exportación UE</a:t>
                      </a:r>
                    </a:p>
                    <a:p>
                      <a:pPr marL="342900" lvl="0" indent="-342900" algn="just">
                        <a:lnSpc>
                          <a:spcPct val="107000"/>
                        </a:lnSpc>
                        <a:spcAft>
                          <a:spcPts val="0"/>
                        </a:spcAft>
                        <a:buFont typeface="Symbol" panose="05050102010706020507" pitchFamily="18" charset="2"/>
                        <a:buChar char=""/>
                      </a:pPr>
                      <a:r>
                        <a:rPr lang="es-ES" sz="70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6:Exportación no UE</a:t>
                      </a:r>
                    </a:p>
                    <a:p>
                      <a:pPr marL="342900" lvl="0" indent="-342900" algn="just">
                        <a:lnSpc>
                          <a:spcPct val="107000"/>
                        </a:lnSpc>
                        <a:spcAft>
                          <a:spcPts val="0"/>
                        </a:spcAft>
                        <a:buFont typeface="Symbol" panose="05050102010706020507" pitchFamily="18" charset="2"/>
                        <a:buChar char=""/>
                      </a:pPr>
                      <a:r>
                        <a:rPr lang="es-ES" sz="70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7: Adquisición (tratamiento)</a:t>
                      </a:r>
                    </a:p>
                    <a:p>
                      <a:pPr marL="342900" lvl="0" indent="-342900" algn="just">
                        <a:lnSpc>
                          <a:spcPct val="107000"/>
                        </a:lnSpc>
                        <a:spcAft>
                          <a:spcPts val="0"/>
                        </a:spcAft>
                        <a:buFont typeface="Symbol" panose="05050102010706020507" pitchFamily="18" charset="2"/>
                        <a:buChar char=""/>
                      </a:pPr>
                      <a:r>
                        <a:rPr lang="es-ES" sz="70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8: Aplicación (tratamiento)</a:t>
                      </a:r>
                    </a:p>
                    <a:p>
                      <a:pPr marL="342900" lvl="0" indent="-342900" algn="just">
                        <a:lnSpc>
                          <a:spcPct val="107000"/>
                        </a:lnSpc>
                        <a:spcAft>
                          <a:spcPts val="0"/>
                        </a:spcAft>
                        <a:buFont typeface="Symbol" panose="05050102010706020507" pitchFamily="18" charset="2"/>
                        <a:buChar char=""/>
                      </a:pPr>
                      <a:r>
                        <a:rPr lang="es-ES" sz="70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9: Retirada gestor de residuos (suministros)</a:t>
                      </a:r>
                    </a:p>
                    <a:p>
                      <a:pPr marL="342900" lvl="0" indent="-342900" algn="just">
                        <a:lnSpc>
                          <a:spcPct val="107000"/>
                        </a:lnSpc>
                        <a:spcAft>
                          <a:spcPts val="0"/>
                        </a:spcAft>
                        <a:buFont typeface="Symbol" panose="05050102010706020507" pitchFamily="18" charset="2"/>
                        <a:buChar char=""/>
                      </a:pPr>
                      <a:r>
                        <a:rPr lang="es-ES" sz="70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10: Retirada gestor de residuos (tratamiento)</a:t>
                      </a:r>
                      <a:endParaRPr lang="es-ES" sz="700" dirty="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33930" marR="33930" marT="0" marB="0" anchor="ctr"/>
                </a:tc>
                <a:tc>
                  <a:txBody>
                    <a:bodyPr/>
                    <a:lstStyle/>
                    <a:p>
                      <a:pPr marL="29845"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s-ES" sz="80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 </a:t>
                      </a:r>
                    </a:p>
                    <a:p>
                      <a:pPr marL="29845"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s-ES" sz="80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 </a:t>
                      </a:r>
                    </a:p>
                    <a:p>
                      <a:pPr marL="29845"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s-ES" sz="80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 </a:t>
                      </a:r>
                    </a:p>
                    <a:p>
                      <a:pPr marL="29845"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s-ES" sz="80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</a:t>
                      </a:r>
                      <a:endParaRPr lang="es-ES" sz="800" dirty="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33930" marR="33930" marT="0" marB="0" anchor="ctr"/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105682">
                <a:tc>
                  <a:txBody>
                    <a:bodyPr/>
                    <a:lstStyle/>
                    <a:p>
                      <a:pPr marL="29845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s-ES" sz="750" dirty="0">
                          <a:solidFill>
                            <a:srgbClr val="FF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NIF Destino</a:t>
                      </a:r>
                      <a:endParaRPr lang="es-ES" sz="750" dirty="0">
                        <a:solidFill>
                          <a:srgbClr val="FF0000"/>
                        </a:solidFill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33930" marR="33930" marT="0" marB="0" anchor="ctr"/>
                </a:tc>
                <a:tc>
                  <a:txBody>
                    <a:bodyPr/>
                    <a:lstStyle/>
                    <a:p>
                      <a:pPr marL="29845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s-ES" sz="80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20</a:t>
                      </a:r>
                      <a:endParaRPr lang="es-ES" sz="800" dirty="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33930" marR="33930" marT="0" marB="0" anchor="ctr"/>
                </a:tc>
                <a:tc>
                  <a:txBody>
                    <a:bodyPr/>
                    <a:lstStyle/>
                    <a:p>
                      <a:pPr marL="29845"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s-ES" sz="80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NIF/CIF/NIE del destino </a:t>
                      </a:r>
                      <a:endParaRPr lang="es-ES" sz="800" dirty="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33930" marR="33930" marT="0" marB="0" anchor="ctr"/>
                </a:tc>
                <a:tc>
                  <a:txBody>
                    <a:bodyPr/>
                    <a:lstStyle/>
                    <a:p>
                      <a:pPr marL="29845"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s-ES" sz="80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T00000000</a:t>
                      </a:r>
                      <a:endParaRPr lang="es-ES" sz="800" dirty="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33930" marR="33930" marT="0" marB="0" anchor="ctr"/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105682">
                <a:tc>
                  <a:txBody>
                    <a:bodyPr/>
                    <a:lstStyle/>
                    <a:p>
                      <a:pPr marL="29845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s-ES" sz="750" dirty="0">
                          <a:solidFill>
                            <a:srgbClr val="FF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ROPO Destino</a:t>
                      </a:r>
                      <a:endParaRPr lang="es-ES" sz="750" dirty="0">
                        <a:solidFill>
                          <a:srgbClr val="FF0000"/>
                        </a:solidFill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33930" marR="33930" marT="0" marB="0" anchor="ctr"/>
                </a:tc>
                <a:tc>
                  <a:txBody>
                    <a:bodyPr/>
                    <a:lstStyle/>
                    <a:p>
                      <a:pPr marL="29845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s-ES" sz="80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20</a:t>
                      </a:r>
                      <a:endParaRPr lang="es-ES" sz="800" dirty="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33930" marR="33930" marT="0" marB="0" anchor="ctr"/>
                </a:tc>
                <a:tc>
                  <a:txBody>
                    <a:bodyPr/>
                    <a:lstStyle/>
                    <a:p>
                      <a:pPr marL="29845"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s-ES" sz="80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Código ROPO del destino</a:t>
                      </a:r>
                      <a:endParaRPr lang="es-ES" sz="80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33930" marR="33930" marT="0" marB="0" anchor="ctr"/>
                </a:tc>
                <a:tc>
                  <a:txBody>
                    <a:bodyPr/>
                    <a:lstStyle/>
                    <a:p>
                      <a:pPr marL="29845"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s-ES" sz="80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084567973SS</a:t>
                      </a:r>
                      <a:endParaRPr lang="es-ES" sz="800" dirty="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33930" marR="33930" marT="0" marB="0" anchor="ctr"/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206006">
                <a:tc>
                  <a:txBody>
                    <a:bodyPr/>
                    <a:lstStyle/>
                    <a:p>
                      <a:pPr marL="29845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s-ES" sz="750" dirty="0">
                          <a:solidFill>
                            <a:srgbClr val="FF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Entidad destino</a:t>
                      </a:r>
                      <a:endParaRPr lang="es-ES" sz="750" dirty="0">
                        <a:solidFill>
                          <a:srgbClr val="FF0000"/>
                        </a:solidFill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33930" marR="33930" marT="0" marB="0" anchor="ctr"/>
                </a:tc>
                <a:tc>
                  <a:txBody>
                    <a:bodyPr/>
                    <a:lstStyle/>
                    <a:p>
                      <a:pPr marL="29845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s-ES" sz="80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200</a:t>
                      </a:r>
                      <a:endParaRPr lang="es-ES" sz="800" dirty="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33930" marR="33930" marT="0" marB="0" anchor="ctr"/>
                </a:tc>
                <a:tc>
                  <a:txBody>
                    <a:bodyPr/>
                    <a:lstStyle/>
                    <a:p>
                      <a:pPr marL="29845"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s-ES" sz="80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Nombre de la entidad de destino</a:t>
                      </a:r>
                      <a:endParaRPr lang="es-ES" sz="800" dirty="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33930" marR="33930" marT="0" marB="0" anchor="ctr"/>
                </a:tc>
                <a:tc>
                  <a:txBody>
                    <a:bodyPr/>
                    <a:lstStyle/>
                    <a:p>
                      <a:pPr marL="29845"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s-ES" sz="80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Abonos Pepito</a:t>
                      </a:r>
                      <a:endParaRPr lang="es-ES" sz="800" dirty="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33930" marR="33930" marT="0" marB="0" anchor="ctr"/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311650">
                <a:tc>
                  <a:txBody>
                    <a:bodyPr/>
                    <a:lstStyle/>
                    <a:p>
                      <a:pPr marL="29845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s-ES" sz="750" dirty="0">
                          <a:solidFill>
                            <a:schemeClr val="accent4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Correo electrónico destino</a:t>
                      </a:r>
                      <a:endParaRPr lang="es-ES" sz="750" dirty="0">
                        <a:solidFill>
                          <a:schemeClr val="accent4"/>
                        </a:solidFill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33930" marR="33930" marT="0" marB="0" anchor="ctr"/>
                </a:tc>
                <a:tc>
                  <a:txBody>
                    <a:bodyPr/>
                    <a:lstStyle/>
                    <a:p>
                      <a:pPr marL="29845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s-ES" sz="80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255</a:t>
                      </a:r>
                      <a:endParaRPr lang="es-ES" sz="800" dirty="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33930" marR="33930" marT="0" marB="0" anchor="ctr"/>
                </a:tc>
                <a:tc>
                  <a:txBody>
                    <a:bodyPr/>
                    <a:lstStyle/>
                    <a:p>
                      <a:pPr marL="29845"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s-ES" sz="80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Correo electrónico del destino</a:t>
                      </a:r>
                      <a:endParaRPr lang="es-ES" sz="800" dirty="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33930" marR="33930" marT="0" marB="0" anchor="ctr"/>
                </a:tc>
                <a:tc>
                  <a:txBody>
                    <a:bodyPr/>
                    <a:lstStyle/>
                    <a:p>
                      <a:pPr marL="29845"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s-ES" sz="80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correo@mail.com</a:t>
                      </a:r>
                      <a:endParaRPr lang="es-ES" sz="800" dirty="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33930" marR="33930" marT="0" marB="0" anchor="ctr"/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  <a:tr h="205937">
                <a:tc>
                  <a:txBody>
                    <a:bodyPr/>
                    <a:lstStyle/>
                    <a:p>
                      <a:pPr marL="29845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s-ES" sz="750" dirty="0">
                          <a:solidFill>
                            <a:schemeClr val="accent4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Teléfono destino</a:t>
                      </a:r>
                      <a:endParaRPr lang="es-ES" sz="750" dirty="0">
                        <a:solidFill>
                          <a:schemeClr val="accent4"/>
                        </a:solidFill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33930" marR="33930" marT="0" marB="0" anchor="ctr"/>
                </a:tc>
                <a:tc>
                  <a:txBody>
                    <a:bodyPr/>
                    <a:lstStyle/>
                    <a:p>
                      <a:pPr marL="29845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s-ES" sz="80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10</a:t>
                      </a:r>
                      <a:endParaRPr lang="es-ES" sz="800" dirty="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33930" marR="33930" marT="0" marB="0" anchor="ctr"/>
                </a:tc>
                <a:tc>
                  <a:txBody>
                    <a:bodyPr/>
                    <a:lstStyle/>
                    <a:p>
                      <a:pPr marL="29845"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s-ES" sz="80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Teléfono del destino</a:t>
                      </a:r>
                      <a:endParaRPr lang="es-ES" sz="800" dirty="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33930" marR="33930" marT="0" marB="0" anchor="ctr"/>
                </a:tc>
                <a:tc>
                  <a:txBody>
                    <a:bodyPr/>
                    <a:lstStyle/>
                    <a:p>
                      <a:pPr marL="29845"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s-ES" sz="80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91123455</a:t>
                      </a:r>
                      <a:endParaRPr lang="es-ES" sz="800" dirty="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33930" marR="33930" marT="0" marB="0" anchor="ctr"/>
                </a:tc>
                <a:extLst>
                  <a:ext uri="{0D108BD9-81ED-4DB2-BD59-A6C34878D82A}">
                    <a16:rowId xmlns:a16="http://schemas.microsoft.com/office/drawing/2014/main" val="10011"/>
                  </a:ext>
                </a:extLst>
              </a:tr>
              <a:tr h="105682">
                <a:tc>
                  <a:txBody>
                    <a:bodyPr/>
                    <a:lstStyle/>
                    <a:p>
                      <a:pPr marL="29845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s-ES" sz="750" dirty="0">
                          <a:solidFill>
                            <a:schemeClr val="accent4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Fax destino</a:t>
                      </a:r>
                      <a:endParaRPr lang="es-ES" sz="750" dirty="0">
                        <a:solidFill>
                          <a:schemeClr val="accent4"/>
                        </a:solidFill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33930" marR="33930" marT="0" marB="0" anchor="ctr"/>
                </a:tc>
                <a:tc>
                  <a:txBody>
                    <a:bodyPr/>
                    <a:lstStyle/>
                    <a:p>
                      <a:pPr marL="29845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s-ES" sz="80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20</a:t>
                      </a:r>
                      <a:endParaRPr lang="es-ES" sz="800" dirty="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33930" marR="33930" marT="0" marB="0" anchor="ctr"/>
                </a:tc>
                <a:tc>
                  <a:txBody>
                    <a:bodyPr/>
                    <a:lstStyle/>
                    <a:p>
                      <a:pPr marL="29845"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s-ES" sz="80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Fax del destino</a:t>
                      </a:r>
                      <a:endParaRPr lang="es-ES" sz="800" dirty="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33930" marR="33930" marT="0" marB="0" anchor="ctr"/>
                </a:tc>
                <a:tc>
                  <a:txBody>
                    <a:bodyPr/>
                    <a:lstStyle/>
                    <a:p>
                      <a:pPr marL="29845"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s-ES" sz="80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91123455</a:t>
                      </a:r>
                      <a:endParaRPr lang="es-ES" sz="800" dirty="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33930" marR="33930" marT="0" marB="0" anchor="ctr"/>
                </a:tc>
                <a:extLst>
                  <a:ext uri="{0D108BD9-81ED-4DB2-BD59-A6C34878D82A}">
                    <a16:rowId xmlns:a16="http://schemas.microsoft.com/office/drawing/2014/main" val="10012"/>
                  </a:ext>
                </a:extLst>
              </a:tr>
              <a:tr h="205937">
                <a:tc>
                  <a:txBody>
                    <a:bodyPr/>
                    <a:lstStyle/>
                    <a:p>
                      <a:pPr marL="29845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s-ES" sz="750" dirty="0">
                          <a:solidFill>
                            <a:schemeClr val="bg1">
                              <a:lumMod val="50000"/>
                              <a:lumOff val="50000"/>
                            </a:schemeClr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Dirección destino</a:t>
                      </a:r>
                      <a:endParaRPr lang="es-ES" sz="750" dirty="0">
                        <a:solidFill>
                          <a:schemeClr val="bg1">
                            <a:lumMod val="50000"/>
                            <a:lumOff val="50000"/>
                          </a:schemeClr>
                        </a:solidFill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33930" marR="33930" marT="0" marB="0" anchor="ctr"/>
                </a:tc>
                <a:tc>
                  <a:txBody>
                    <a:bodyPr/>
                    <a:lstStyle/>
                    <a:p>
                      <a:pPr marL="29845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s-ES" sz="80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255</a:t>
                      </a:r>
                      <a:endParaRPr lang="es-ES" sz="800" dirty="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33930" marR="33930" marT="0" marB="0" anchor="ctr"/>
                </a:tc>
                <a:tc>
                  <a:txBody>
                    <a:bodyPr/>
                    <a:lstStyle/>
                    <a:p>
                      <a:pPr marL="29845"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s-ES" sz="80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Dirección del destino</a:t>
                      </a:r>
                      <a:endParaRPr lang="es-ES" sz="800" dirty="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33930" marR="33930" marT="0" marB="0" anchor="ctr"/>
                </a:tc>
                <a:tc>
                  <a:txBody>
                    <a:bodyPr/>
                    <a:lstStyle/>
                    <a:p>
                      <a:pPr marL="29845"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s-ES" sz="80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C/ Pradera, 3</a:t>
                      </a:r>
                      <a:endParaRPr lang="es-ES" sz="800" dirty="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33930" marR="33930" marT="0" marB="0" anchor="ctr"/>
                </a:tc>
                <a:extLst>
                  <a:ext uri="{0D108BD9-81ED-4DB2-BD59-A6C34878D82A}">
                    <a16:rowId xmlns:a16="http://schemas.microsoft.com/office/drawing/2014/main" val="10013"/>
                  </a:ext>
                </a:extLst>
              </a:tr>
              <a:tr h="105682">
                <a:tc>
                  <a:txBody>
                    <a:bodyPr/>
                    <a:lstStyle/>
                    <a:p>
                      <a:pPr marL="29845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s-ES" sz="750" dirty="0">
                          <a:solidFill>
                            <a:schemeClr val="bg1">
                              <a:lumMod val="50000"/>
                              <a:lumOff val="50000"/>
                            </a:schemeClr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CP destino</a:t>
                      </a:r>
                      <a:endParaRPr lang="es-ES" sz="750" dirty="0">
                        <a:solidFill>
                          <a:schemeClr val="bg1">
                            <a:lumMod val="50000"/>
                            <a:lumOff val="50000"/>
                          </a:schemeClr>
                        </a:solidFill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33930" marR="33930" marT="0" marB="0" anchor="ctr"/>
                </a:tc>
                <a:tc>
                  <a:txBody>
                    <a:bodyPr/>
                    <a:lstStyle/>
                    <a:p>
                      <a:pPr marL="29845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s-ES" sz="80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5</a:t>
                      </a:r>
                      <a:endParaRPr lang="es-ES" sz="800" dirty="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33930" marR="33930" marT="0" marB="0" anchor="ctr"/>
                </a:tc>
                <a:tc>
                  <a:txBody>
                    <a:bodyPr/>
                    <a:lstStyle/>
                    <a:p>
                      <a:pPr marL="29845"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s-ES" sz="80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CP de la entidad de destino</a:t>
                      </a:r>
                      <a:endParaRPr lang="es-ES" sz="800" dirty="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33930" marR="33930" marT="0" marB="0" anchor="ctr"/>
                </a:tc>
                <a:tc>
                  <a:txBody>
                    <a:bodyPr/>
                    <a:lstStyle/>
                    <a:p>
                      <a:pPr marL="29845"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s-ES" sz="80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12345</a:t>
                      </a:r>
                      <a:endParaRPr lang="es-ES" sz="800" dirty="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33930" marR="33930" marT="0" marB="0" anchor="ctr"/>
                </a:tc>
                <a:extLst>
                  <a:ext uri="{0D108BD9-81ED-4DB2-BD59-A6C34878D82A}">
                    <a16:rowId xmlns:a16="http://schemas.microsoft.com/office/drawing/2014/main" val="10014"/>
                  </a:ext>
                </a:extLst>
              </a:tr>
              <a:tr h="105682">
                <a:tc>
                  <a:txBody>
                    <a:bodyPr/>
                    <a:lstStyle/>
                    <a:p>
                      <a:pPr marL="29845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s-ES" sz="750" dirty="0">
                          <a:solidFill>
                            <a:schemeClr val="bg1">
                              <a:lumMod val="50000"/>
                              <a:lumOff val="50000"/>
                            </a:schemeClr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País destino</a:t>
                      </a:r>
                      <a:endParaRPr lang="es-ES" sz="750" dirty="0">
                        <a:solidFill>
                          <a:schemeClr val="bg1">
                            <a:lumMod val="50000"/>
                            <a:lumOff val="50000"/>
                          </a:schemeClr>
                        </a:solidFill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33930" marR="33930" marT="0" marB="0" anchor="ctr"/>
                </a:tc>
                <a:tc>
                  <a:txBody>
                    <a:bodyPr/>
                    <a:lstStyle/>
                    <a:p>
                      <a:pPr marL="29845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s-ES" sz="80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</a:t>
                      </a:r>
                      <a:endParaRPr lang="es-ES" sz="800" dirty="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33930" marR="33930" marT="0" marB="0" anchor="ctr"/>
                </a:tc>
                <a:tc>
                  <a:txBody>
                    <a:bodyPr/>
                    <a:lstStyle/>
                    <a:p>
                      <a:pPr marL="29845"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s-ES" sz="80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País del destino</a:t>
                      </a:r>
                      <a:endParaRPr lang="es-ES" sz="800" dirty="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33930" marR="33930" marT="0" marB="0" anchor="ctr"/>
                </a:tc>
                <a:tc>
                  <a:txBody>
                    <a:bodyPr/>
                    <a:lstStyle/>
                    <a:p>
                      <a:pPr marL="29845"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s-ES" sz="80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ES</a:t>
                      </a:r>
                      <a:endParaRPr lang="es-ES" sz="800" dirty="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33930" marR="33930" marT="0" marB="0" anchor="ctr"/>
                </a:tc>
                <a:extLst>
                  <a:ext uri="{0D108BD9-81ED-4DB2-BD59-A6C34878D82A}">
                    <a16:rowId xmlns:a16="http://schemas.microsoft.com/office/drawing/2014/main" val="10015"/>
                  </a:ext>
                </a:extLst>
              </a:tr>
              <a:tr h="205937">
                <a:tc>
                  <a:txBody>
                    <a:bodyPr/>
                    <a:lstStyle/>
                    <a:p>
                      <a:pPr marL="29845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s-ES" sz="750" dirty="0">
                          <a:solidFill>
                            <a:schemeClr val="bg1">
                              <a:lumMod val="50000"/>
                              <a:lumOff val="50000"/>
                            </a:schemeClr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Provincia destino</a:t>
                      </a:r>
                      <a:endParaRPr lang="es-ES" sz="750" dirty="0">
                        <a:solidFill>
                          <a:schemeClr val="bg1">
                            <a:lumMod val="50000"/>
                            <a:lumOff val="50000"/>
                          </a:schemeClr>
                        </a:solidFill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33930" marR="33930" marT="0" marB="0" anchor="ctr"/>
                </a:tc>
                <a:tc>
                  <a:txBody>
                    <a:bodyPr/>
                    <a:lstStyle/>
                    <a:p>
                      <a:pPr marL="29845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s-ES" sz="80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</a:t>
                      </a:r>
                      <a:endParaRPr lang="es-ES" sz="800" dirty="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33930" marR="33930" marT="0" marB="0" anchor="ctr"/>
                </a:tc>
                <a:tc>
                  <a:txBody>
                    <a:bodyPr/>
                    <a:lstStyle/>
                    <a:p>
                      <a:pPr marL="29845"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s-ES" sz="80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Provincia del destino</a:t>
                      </a:r>
                      <a:endParaRPr lang="es-ES" sz="800" dirty="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33930" marR="33930" marT="0" marB="0" anchor="ctr"/>
                </a:tc>
                <a:tc>
                  <a:txBody>
                    <a:bodyPr/>
                    <a:lstStyle/>
                    <a:p>
                      <a:pPr marL="29845"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s-ES" sz="80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27</a:t>
                      </a:r>
                      <a:endParaRPr lang="es-ES" sz="800" dirty="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33930" marR="33930" marT="0" marB="0" anchor="ctr"/>
                </a:tc>
                <a:extLst>
                  <a:ext uri="{0D108BD9-81ED-4DB2-BD59-A6C34878D82A}">
                    <a16:rowId xmlns:a16="http://schemas.microsoft.com/office/drawing/2014/main" val="10016"/>
                  </a:ext>
                </a:extLst>
              </a:tr>
              <a:tr h="206006">
                <a:tc>
                  <a:txBody>
                    <a:bodyPr/>
                    <a:lstStyle/>
                    <a:p>
                      <a:pPr marL="29845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s-ES" sz="750" dirty="0">
                          <a:solidFill>
                            <a:schemeClr val="bg1">
                              <a:lumMod val="50000"/>
                              <a:lumOff val="50000"/>
                            </a:schemeClr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Localidad destino</a:t>
                      </a:r>
                      <a:endParaRPr lang="es-ES" sz="750" dirty="0">
                        <a:solidFill>
                          <a:schemeClr val="bg1">
                            <a:lumMod val="50000"/>
                            <a:lumOff val="50000"/>
                          </a:schemeClr>
                        </a:solidFill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33930" marR="33930" marT="0" marB="0" anchor="ctr"/>
                </a:tc>
                <a:tc>
                  <a:txBody>
                    <a:bodyPr/>
                    <a:lstStyle/>
                    <a:p>
                      <a:pPr marL="29845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s-ES" sz="80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3</a:t>
                      </a:r>
                      <a:endParaRPr lang="es-ES" sz="800" dirty="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33930" marR="3393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s-ES" sz="80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Código INE del municipio donde está el destino</a:t>
                      </a:r>
                      <a:endParaRPr lang="es-ES" sz="800" dirty="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33930" marR="33930" marT="0" marB="0" anchor="ctr"/>
                </a:tc>
                <a:tc>
                  <a:txBody>
                    <a:bodyPr/>
                    <a:lstStyle/>
                    <a:p>
                      <a:pPr marL="29845"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s-ES" sz="80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001</a:t>
                      </a:r>
                      <a:endParaRPr lang="es-ES" sz="800" dirty="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33930" marR="33930" marT="0" marB="0" anchor="ctr"/>
                </a:tc>
                <a:extLst>
                  <a:ext uri="{0D108BD9-81ED-4DB2-BD59-A6C34878D82A}">
                    <a16:rowId xmlns:a16="http://schemas.microsoft.com/office/drawing/2014/main" val="10017"/>
                  </a:ext>
                </a:extLst>
              </a:tr>
              <a:tr h="209205">
                <a:tc>
                  <a:txBody>
                    <a:bodyPr/>
                    <a:lstStyle/>
                    <a:p>
                      <a:pPr marL="29845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s-ES" sz="75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NIF persona autorizada</a:t>
                      </a:r>
                      <a:endParaRPr lang="es-ES" sz="750" dirty="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33930" marR="33930" marT="0" marB="0" anchor="ctr"/>
                </a:tc>
                <a:tc>
                  <a:txBody>
                    <a:bodyPr/>
                    <a:lstStyle/>
                    <a:p>
                      <a:pPr marL="29845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s-ES" sz="80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20</a:t>
                      </a:r>
                      <a:endParaRPr lang="es-ES" sz="800" dirty="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33930" marR="33930" marT="0" marB="0" anchor="ctr"/>
                </a:tc>
                <a:tc>
                  <a:txBody>
                    <a:bodyPr/>
                    <a:lstStyle/>
                    <a:p>
                      <a:pPr marL="29845"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s-ES" sz="80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NIF/CIF/NIE de la persona autorizada</a:t>
                      </a:r>
                      <a:endParaRPr lang="es-ES" sz="800" dirty="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33930" marR="33930" marT="0" marB="0" anchor="ctr"/>
                </a:tc>
                <a:tc>
                  <a:txBody>
                    <a:bodyPr/>
                    <a:lstStyle/>
                    <a:p>
                      <a:pPr marL="29845"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s-ES" sz="80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00000000T</a:t>
                      </a:r>
                      <a:endParaRPr lang="es-ES" sz="800" dirty="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33930" marR="33930" marT="0" marB="0" anchor="ctr"/>
                </a:tc>
                <a:extLst>
                  <a:ext uri="{0D108BD9-81ED-4DB2-BD59-A6C34878D82A}">
                    <a16:rowId xmlns:a16="http://schemas.microsoft.com/office/drawing/2014/main" val="10018"/>
                  </a:ext>
                </a:extLst>
              </a:tr>
              <a:tr h="311650">
                <a:tc>
                  <a:txBody>
                    <a:bodyPr/>
                    <a:lstStyle/>
                    <a:p>
                      <a:pPr marL="29845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s-ES" sz="75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Nombre Persona autorizada</a:t>
                      </a:r>
                      <a:endParaRPr lang="es-ES" sz="750" dirty="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33930" marR="33930" marT="0" marB="0" anchor="ctr"/>
                </a:tc>
                <a:tc>
                  <a:txBody>
                    <a:bodyPr/>
                    <a:lstStyle/>
                    <a:p>
                      <a:pPr marL="29845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s-ES" sz="80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255</a:t>
                      </a:r>
                      <a:endParaRPr lang="es-ES" sz="800" dirty="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33930" marR="33930" marT="0" marB="0" anchor="ctr"/>
                </a:tc>
                <a:tc>
                  <a:txBody>
                    <a:bodyPr/>
                    <a:lstStyle/>
                    <a:p>
                      <a:pPr marL="29845"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s-ES" sz="80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Nombre de la persona autorizada</a:t>
                      </a:r>
                      <a:endParaRPr lang="es-ES" sz="800" dirty="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33930" marR="33930" marT="0" marB="0" anchor="ctr"/>
                </a:tc>
                <a:tc>
                  <a:txBody>
                    <a:bodyPr/>
                    <a:lstStyle/>
                    <a:p>
                      <a:pPr marL="29845"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s-ES" sz="80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Juan</a:t>
                      </a:r>
                      <a:endParaRPr lang="es-ES" sz="800" dirty="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33930" marR="33930" marT="0" marB="0" anchor="ctr"/>
                </a:tc>
                <a:extLst>
                  <a:ext uri="{0D108BD9-81ED-4DB2-BD59-A6C34878D82A}">
                    <a16:rowId xmlns:a16="http://schemas.microsoft.com/office/drawing/2014/main" val="10019"/>
                  </a:ext>
                </a:extLst>
              </a:tr>
              <a:tr h="311650">
                <a:tc>
                  <a:txBody>
                    <a:bodyPr/>
                    <a:lstStyle/>
                    <a:p>
                      <a:pPr marL="29845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s-ES" sz="75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Apellido1 persona autorizada</a:t>
                      </a:r>
                      <a:endParaRPr lang="es-ES" sz="750" dirty="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33930" marR="33930" marT="0" marB="0" anchor="ctr"/>
                </a:tc>
                <a:tc>
                  <a:txBody>
                    <a:bodyPr/>
                    <a:lstStyle/>
                    <a:p>
                      <a:pPr marL="29845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s-ES" sz="80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255</a:t>
                      </a:r>
                      <a:endParaRPr lang="es-ES" sz="800" dirty="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33930" marR="33930" marT="0" marB="0" anchor="ctr"/>
                </a:tc>
                <a:tc>
                  <a:txBody>
                    <a:bodyPr/>
                    <a:lstStyle/>
                    <a:p>
                      <a:pPr marL="29845"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s-ES" sz="80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Primer apellido de la persona autorizada</a:t>
                      </a:r>
                      <a:endParaRPr lang="es-ES" sz="800" dirty="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33930" marR="33930" marT="0" marB="0" anchor="ctr"/>
                </a:tc>
                <a:tc>
                  <a:txBody>
                    <a:bodyPr/>
                    <a:lstStyle/>
                    <a:p>
                      <a:pPr marL="29845"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s-ES" sz="80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García</a:t>
                      </a:r>
                      <a:endParaRPr lang="es-ES" sz="800" dirty="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33930" marR="33930" marT="0" marB="0" anchor="ctr"/>
                </a:tc>
                <a:extLst>
                  <a:ext uri="{0D108BD9-81ED-4DB2-BD59-A6C34878D82A}">
                    <a16:rowId xmlns:a16="http://schemas.microsoft.com/office/drawing/2014/main" val="10020"/>
                  </a:ext>
                </a:extLst>
              </a:tr>
              <a:tr h="311650">
                <a:tc>
                  <a:txBody>
                    <a:bodyPr/>
                    <a:lstStyle/>
                    <a:p>
                      <a:pPr marL="29845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s-ES" sz="75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Apellido2 persona autorizada</a:t>
                      </a:r>
                      <a:endParaRPr lang="es-ES" sz="750" dirty="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33930" marR="33930" marT="0" marB="0" anchor="ctr"/>
                </a:tc>
                <a:tc>
                  <a:txBody>
                    <a:bodyPr/>
                    <a:lstStyle/>
                    <a:p>
                      <a:pPr marL="29845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s-ES" sz="80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255</a:t>
                      </a:r>
                      <a:endParaRPr lang="es-ES" sz="800" dirty="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33930" marR="33930" marT="0" marB="0" anchor="ctr"/>
                </a:tc>
                <a:tc>
                  <a:txBody>
                    <a:bodyPr/>
                    <a:lstStyle/>
                    <a:p>
                      <a:pPr marL="29845"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s-ES" sz="80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Segundo apellido de la persona autorizada</a:t>
                      </a:r>
                      <a:endParaRPr lang="es-ES" sz="800" dirty="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33930" marR="33930" marT="0" marB="0" anchor="ctr"/>
                </a:tc>
                <a:tc>
                  <a:txBody>
                    <a:bodyPr/>
                    <a:lstStyle/>
                    <a:p>
                      <a:pPr marL="29845"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s-ES" sz="80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López</a:t>
                      </a:r>
                      <a:endParaRPr lang="es-ES" sz="800" dirty="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33930" marR="33930" marT="0" marB="0" anchor="ctr"/>
                </a:tc>
                <a:extLst>
                  <a:ext uri="{0D108BD9-81ED-4DB2-BD59-A6C34878D82A}">
                    <a16:rowId xmlns:a16="http://schemas.microsoft.com/office/drawing/2014/main" val="10021"/>
                  </a:ext>
                </a:extLst>
              </a:tr>
              <a:tr h="311717">
                <a:tc>
                  <a:txBody>
                    <a:bodyPr/>
                    <a:lstStyle/>
                    <a:p>
                      <a:pPr marL="29845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s-ES" sz="75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Empresa o explotación del SU</a:t>
                      </a:r>
                      <a:endParaRPr lang="es-ES" sz="750" dirty="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33930" marR="33930" marT="0" marB="0" anchor="ctr"/>
                </a:tc>
                <a:tc>
                  <a:txBody>
                    <a:bodyPr/>
                    <a:lstStyle/>
                    <a:p>
                      <a:pPr marL="29845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s-ES" sz="80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255</a:t>
                      </a:r>
                      <a:endParaRPr lang="es-ES" sz="800" dirty="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33930" marR="33930" marT="0" marB="0" anchor="ctr"/>
                </a:tc>
                <a:tc>
                  <a:txBody>
                    <a:bodyPr/>
                    <a:lstStyle/>
                    <a:p>
                      <a:pPr marL="29845"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s-ES" sz="80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Empresa o explotación a la que pertenece el usuario que realiza la operación</a:t>
                      </a:r>
                      <a:endParaRPr lang="es-ES" sz="800" dirty="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33930" marR="33930" marT="0" marB="0" anchor="ctr"/>
                </a:tc>
                <a:tc>
                  <a:txBody>
                    <a:bodyPr/>
                    <a:lstStyle/>
                    <a:p>
                      <a:pPr marL="29845"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s-ES" sz="80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Abonos Pepito</a:t>
                      </a:r>
                      <a:endParaRPr lang="es-ES" sz="800" dirty="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33930" marR="33930" marT="0" marB="0" anchor="ctr"/>
                </a:tc>
                <a:extLst>
                  <a:ext uri="{0D108BD9-81ED-4DB2-BD59-A6C34878D82A}">
                    <a16:rowId xmlns:a16="http://schemas.microsoft.com/office/drawing/2014/main" val="10022"/>
                  </a:ext>
                </a:extLst>
              </a:tr>
            </a:tbl>
          </a:graphicData>
        </a:graphic>
      </p:graphicFrame>
      <p:graphicFrame>
        <p:nvGraphicFramePr>
          <p:cNvPr id="7" name="Tabla 6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608964339"/>
              </p:ext>
            </p:extLst>
          </p:nvPr>
        </p:nvGraphicFramePr>
        <p:xfrm>
          <a:off x="6590271" y="1318053"/>
          <a:ext cx="4539047" cy="4005432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1102399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664477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736414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035757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136286">
                <a:tc gridSpan="4">
                  <a:txBody>
                    <a:bodyPr/>
                    <a:lstStyle/>
                    <a:p>
                      <a:pPr marL="29845"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s-ES" sz="80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RT001 (Productos)</a:t>
                      </a:r>
                      <a:endParaRPr lang="es-ES" sz="800" dirty="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6090" marR="66090" marT="0" marB="0"/>
                </a:tc>
                <a:tc hMerge="1"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438990">
                <a:tc>
                  <a:txBody>
                    <a:bodyPr/>
                    <a:lstStyle/>
                    <a:p>
                      <a:pPr marL="29845"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s-ES" sz="80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CAMPO</a:t>
                      </a:r>
                      <a:endParaRPr lang="es-ES" sz="800" dirty="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6090" marR="66090" marT="0" marB="0" anchor="ctr"/>
                </a:tc>
                <a:tc>
                  <a:txBody>
                    <a:bodyPr/>
                    <a:lstStyle/>
                    <a:p>
                      <a:pPr marL="29845"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s-ES" sz="80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LONG.</a:t>
                      </a:r>
                      <a:endParaRPr lang="es-ES" sz="800" dirty="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6090" marR="66090" marT="0" marB="0" anchor="ctr"/>
                </a:tc>
                <a:tc>
                  <a:txBody>
                    <a:bodyPr/>
                    <a:lstStyle/>
                    <a:p>
                      <a:pPr marL="29845"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s-ES" sz="80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DESCRIPCIÓN</a:t>
                      </a:r>
                      <a:endParaRPr lang="es-ES" sz="80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6090" marR="66090" marT="0" marB="0" anchor="ctr"/>
                </a:tc>
                <a:tc>
                  <a:txBody>
                    <a:bodyPr/>
                    <a:lstStyle/>
                    <a:p>
                      <a:pPr marL="29845"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s-ES" sz="80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EJEMPLO</a:t>
                      </a:r>
                      <a:endParaRPr lang="es-ES" sz="80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6090" marR="66090" marT="0" marB="0" anchor="ctr"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16664">
                <a:tc>
                  <a:txBody>
                    <a:bodyPr/>
                    <a:lstStyle/>
                    <a:p>
                      <a:pPr marL="29845"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s-ES" sz="800" dirty="0">
                          <a:solidFill>
                            <a:srgbClr val="FF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Tipo</a:t>
                      </a:r>
                      <a:endParaRPr lang="es-ES" sz="800" dirty="0">
                        <a:solidFill>
                          <a:srgbClr val="FF0000"/>
                        </a:solidFill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6090" marR="66090" marT="0" marB="0" anchor="ctr"/>
                </a:tc>
                <a:tc>
                  <a:txBody>
                    <a:bodyPr/>
                    <a:lstStyle/>
                    <a:p>
                      <a:pPr marL="29845"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s-ES" sz="80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</a:t>
                      </a:r>
                      <a:endParaRPr lang="es-ES" sz="800" dirty="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6090" marR="66090" marT="0" marB="0" anchor="ctr"/>
                </a:tc>
                <a:tc>
                  <a:txBody>
                    <a:bodyPr/>
                    <a:lstStyle/>
                    <a:p>
                      <a:pPr marL="29845"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s-ES" sz="80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Este campo será siempre 2</a:t>
                      </a:r>
                      <a:endParaRPr lang="es-ES" sz="800" dirty="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6090" marR="66090" marT="0" marB="0" anchor="ctr"/>
                </a:tc>
                <a:tc>
                  <a:txBody>
                    <a:bodyPr/>
                    <a:lstStyle/>
                    <a:p>
                      <a:pPr marL="29845"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s-ES" sz="80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</a:t>
                      </a:r>
                      <a:endParaRPr lang="es-ES" sz="80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6090" marR="66090" marT="0" marB="0" anchor="ctr"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216664">
                <a:tc>
                  <a:txBody>
                    <a:bodyPr/>
                    <a:lstStyle/>
                    <a:p>
                      <a:pPr marL="29845"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s-ES" sz="800" dirty="0">
                          <a:solidFill>
                            <a:srgbClr val="FF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Nº de registro</a:t>
                      </a:r>
                      <a:endParaRPr lang="es-ES" sz="800" dirty="0">
                        <a:solidFill>
                          <a:srgbClr val="FF0000"/>
                        </a:solidFill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6090" marR="66090" marT="0" marB="0" anchor="ctr"/>
                </a:tc>
                <a:tc>
                  <a:txBody>
                    <a:bodyPr/>
                    <a:lstStyle/>
                    <a:p>
                      <a:pPr marL="29845"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s-ES" sz="80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255</a:t>
                      </a:r>
                      <a:endParaRPr lang="es-ES" sz="800" dirty="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6090" marR="66090" marT="0" marB="0" anchor="ctr"/>
                </a:tc>
                <a:tc>
                  <a:txBody>
                    <a:bodyPr/>
                    <a:lstStyle/>
                    <a:p>
                      <a:pPr marL="29845"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s-ES" sz="80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Nº de registro del producto en MAPA</a:t>
                      </a:r>
                      <a:endParaRPr lang="es-ES" sz="800" dirty="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6090" marR="66090" marT="0" marB="0" anchor="ctr"/>
                </a:tc>
                <a:tc>
                  <a:txBody>
                    <a:bodyPr/>
                    <a:lstStyle/>
                    <a:p>
                      <a:pPr marL="29845"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s-ES" sz="80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ES324523P</a:t>
                      </a:r>
                      <a:endParaRPr lang="es-ES" sz="80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6090" marR="66090" marT="0" marB="0" anchor="ctr"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216664">
                <a:tc>
                  <a:txBody>
                    <a:bodyPr/>
                    <a:lstStyle/>
                    <a:p>
                      <a:pPr marL="29845"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s-ES" sz="800" dirty="0">
                          <a:solidFill>
                            <a:srgbClr val="FF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Nombre comercial</a:t>
                      </a:r>
                      <a:endParaRPr lang="es-ES" sz="800" dirty="0">
                        <a:solidFill>
                          <a:srgbClr val="FF0000"/>
                        </a:solidFill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6090" marR="66090" marT="0" marB="0" anchor="ctr"/>
                </a:tc>
                <a:tc>
                  <a:txBody>
                    <a:bodyPr/>
                    <a:lstStyle/>
                    <a:p>
                      <a:pPr marL="29845"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s-ES" sz="80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255</a:t>
                      </a:r>
                      <a:endParaRPr lang="es-ES" sz="80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6090" marR="66090" marT="0" marB="0" anchor="ctr"/>
                </a:tc>
                <a:tc>
                  <a:txBody>
                    <a:bodyPr/>
                    <a:lstStyle/>
                    <a:p>
                      <a:pPr marL="29845"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s-ES" sz="80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Nombre comercial del producto</a:t>
                      </a:r>
                      <a:endParaRPr lang="es-ES" sz="800" dirty="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6090" marR="66090" marT="0" marB="0" anchor="ctr"/>
                </a:tc>
                <a:tc>
                  <a:txBody>
                    <a:bodyPr/>
                    <a:lstStyle/>
                    <a:p>
                      <a:pPr marL="29845"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s-ES" sz="80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bacteriodis</a:t>
                      </a:r>
                      <a:endParaRPr lang="es-ES" sz="80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6090" marR="66090" marT="0" marB="0" anchor="ctr"/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216664">
                <a:tc>
                  <a:txBody>
                    <a:bodyPr/>
                    <a:lstStyle/>
                    <a:p>
                      <a:pPr marL="29845"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s-ES" sz="800" dirty="0">
                          <a:solidFill>
                            <a:srgbClr val="FF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Lote</a:t>
                      </a:r>
                      <a:endParaRPr lang="es-ES" sz="800" dirty="0">
                        <a:solidFill>
                          <a:srgbClr val="FF0000"/>
                        </a:solidFill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6090" marR="66090" marT="0" marB="0" anchor="ctr"/>
                </a:tc>
                <a:tc>
                  <a:txBody>
                    <a:bodyPr/>
                    <a:lstStyle/>
                    <a:p>
                      <a:pPr marL="29845"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s-ES" sz="80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255</a:t>
                      </a:r>
                      <a:endParaRPr lang="es-ES" sz="80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6090" marR="66090" marT="0" marB="0" anchor="ctr"/>
                </a:tc>
                <a:tc>
                  <a:txBody>
                    <a:bodyPr/>
                    <a:lstStyle/>
                    <a:p>
                      <a:pPr marL="29845"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s-ES" sz="80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Nº de lote del producto</a:t>
                      </a:r>
                      <a:endParaRPr lang="es-ES" sz="800" dirty="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6090" marR="66090" marT="0" marB="0" anchor="ctr"/>
                </a:tc>
                <a:tc>
                  <a:txBody>
                    <a:bodyPr/>
                    <a:lstStyle/>
                    <a:p>
                      <a:pPr marL="29845"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s-ES" sz="80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T342534</a:t>
                      </a:r>
                      <a:endParaRPr lang="es-ES" sz="80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6090" marR="66090" marT="0" marB="0" anchor="ctr"/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216664">
                <a:tc>
                  <a:txBody>
                    <a:bodyPr/>
                    <a:lstStyle/>
                    <a:p>
                      <a:pPr marL="29845"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s-ES" sz="800" dirty="0">
                          <a:solidFill>
                            <a:schemeClr val="accent4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Capacidad</a:t>
                      </a:r>
                      <a:endParaRPr lang="es-ES" sz="800" dirty="0">
                        <a:solidFill>
                          <a:schemeClr val="accent4"/>
                        </a:solidFill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6090" marR="66090" marT="0" marB="0" anchor="ctr"/>
                </a:tc>
                <a:tc>
                  <a:txBody>
                    <a:bodyPr/>
                    <a:lstStyle/>
                    <a:p>
                      <a:pPr marL="29845"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s-ES" sz="80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10</a:t>
                      </a:r>
                      <a:endParaRPr lang="es-ES" sz="80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6090" marR="66090" marT="0" marB="0" anchor="ctr"/>
                </a:tc>
                <a:tc>
                  <a:txBody>
                    <a:bodyPr/>
                    <a:lstStyle/>
                    <a:p>
                      <a:pPr marL="29845"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s-ES" sz="80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Capacidad del envase del producto</a:t>
                      </a:r>
                      <a:endParaRPr lang="es-ES" sz="800" dirty="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6090" marR="66090" marT="0" marB="0" anchor="ctr"/>
                </a:tc>
                <a:tc>
                  <a:txBody>
                    <a:bodyPr/>
                    <a:lstStyle/>
                    <a:p>
                      <a:pPr marL="29845"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s-ES" sz="80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3</a:t>
                      </a:r>
                      <a:endParaRPr lang="es-ES" sz="800" dirty="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6090" marR="66090" marT="0" marB="0" anchor="ctr"/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864412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s-ES" sz="80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 </a:t>
                      </a:r>
                    </a:p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s-ES" sz="800" dirty="0">
                          <a:solidFill>
                            <a:srgbClr val="FF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Unidad</a:t>
                      </a:r>
                      <a:endParaRPr lang="es-ES" sz="800" dirty="0">
                        <a:solidFill>
                          <a:srgbClr val="FF0000"/>
                        </a:solidFill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6090" marR="66090" marT="0" marB="0" anchor="ctr"/>
                </a:tc>
                <a:tc>
                  <a:txBody>
                    <a:bodyPr/>
                    <a:lstStyle/>
                    <a:p>
                      <a:pPr marL="29845"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s-ES" sz="80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</a:t>
                      </a:r>
                      <a:endParaRPr lang="es-ES" sz="80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6090" marR="66090" marT="0" marB="0" anchor="ctr"/>
                </a:tc>
                <a:tc>
                  <a:txBody>
                    <a:bodyPr/>
                    <a:lstStyle/>
                    <a:p>
                      <a:pPr marL="342900" lvl="0" indent="-342900" algn="just" defTabSz="457200" rtl="0" eaLnBrk="1" latinLnBrk="0" hangingPunct="1">
                        <a:lnSpc>
                          <a:spcPct val="107000"/>
                        </a:lnSpc>
                        <a:spcAft>
                          <a:spcPts val="0"/>
                        </a:spcAft>
                        <a:buFont typeface="Symbol" panose="05050102010706020507" pitchFamily="18" charset="2"/>
                        <a:buChar char=""/>
                      </a:pPr>
                      <a:r>
                        <a:rPr lang="es-ES" sz="700" kern="1200" dirty="0">
                          <a:solidFill>
                            <a:schemeClr val="dk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1= gramos (gr)</a:t>
                      </a:r>
                    </a:p>
                    <a:p>
                      <a:pPr marL="342900" lvl="0" indent="-342900" algn="just" defTabSz="457200" rtl="0" eaLnBrk="1" latinLnBrk="0" hangingPunct="1">
                        <a:lnSpc>
                          <a:spcPct val="107000"/>
                        </a:lnSpc>
                        <a:spcAft>
                          <a:spcPts val="0"/>
                        </a:spcAft>
                        <a:buFont typeface="Symbol" panose="05050102010706020507" pitchFamily="18" charset="2"/>
                        <a:buChar char=""/>
                      </a:pPr>
                      <a:r>
                        <a:rPr lang="es-ES" sz="700" kern="1200" dirty="0">
                          <a:solidFill>
                            <a:schemeClr val="dk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2= kilogramos (Kg)</a:t>
                      </a:r>
                    </a:p>
                    <a:p>
                      <a:pPr marL="342900" lvl="0" indent="-342900" algn="just" defTabSz="457200" rtl="0" eaLnBrk="1" latinLnBrk="0" hangingPunct="1">
                        <a:lnSpc>
                          <a:spcPct val="107000"/>
                        </a:lnSpc>
                        <a:spcAft>
                          <a:spcPts val="0"/>
                        </a:spcAft>
                        <a:buFont typeface="Symbol" panose="05050102010706020507" pitchFamily="18" charset="2"/>
                        <a:buChar char=""/>
                      </a:pPr>
                      <a:r>
                        <a:rPr lang="es-ES" sz="700" kern="1200" dirty="0">
                          <a:solidFill>
                            <a:schemeClr val="dk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3= litros (L)</a:t>
                      </a:r>
                    </a:p>
                    <a:p>
                      <a:pPr marL="342900" lvl="0" indent="-342900" algn="just" defTabSz="457200" rtl="0" eaLnBrk="1" latinLnBrk="0" hangingPunct="1">
                        <a:lnSpc>
                          <a:spcPct val="107000"/>
                        </a:lnSpc>
                        <a:spcAft>
                          <a:spcPts val="0"/>
                        </a:spcAft>
                        <a:buFont typeface="Symbol" panose="05050102010706020507" pitchFamily="18" charset="2"/>
                        <a:buChar char=""/>
                      </a:pPr>
                      <a:r>
                        <a:rPr lang="es-ES" sz="700" kern="1200" dirty="0">
                          <a:solidFill>
                            <a:schemeClr val="dk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4=miligramos/unidades (mg/</a:t>
                      </a:r>
                      <a:r>
                        <a:rPr lang="es-ES" sz="700" kern="1200" dirty="0" err="1">
                          <a:solidFill>
                            <a:schemeClr val="dk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ud</a:t>
                      </a:r>
                      <a:r>
                        <a:rPr lang="es-ES" sz="700" kern="1200" dirty="0">
                          <a:solidFill>
                            <a:schemeClr val="dk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)</a:t>
                      </a:r>
                    </a:p>
                    <a:p>
                      <a:pPr marL="342900" lvl="0" indent="-342900" algn="just" defTabSz="457200" rtl="0" eaLnBrk="1" latinLnBrk="0" hangingPunct="1">
                        <a:lnSpc>
                          <a:spcPct val="107000"/>
                        </a:lnSpc>
                        <a:spcAft>
                          <a:spcPts val="0"/>
                        </a:spcAft>
                        <a:buFont typeface="Symbol" panose="05050102010706020507" pitchFamily="18" charset="2"/>
                        <a:buChar char=""/>
                      </a:pPr>
                      <a:r>
                        <a:rPr lang="es-ES" sz="700" kern="1200" dirty="0">
                          <a:solidFill>
                            <a:schemeClr val="dk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5= mililitros (ml)</a:t>
                      </a:r>
                    </a:p>
                  </a:txBody>
                  <a:tcPr marL="66090" marR="66090" marT="0" marB="0" anchor="ctr"/>
                </a:tc>
                <a:tc>
                  <a:txBody>
                    <a:bodyPr/>
                    <a:lstStyle/>
                    <a:p>
                      <a:pPr marL="29845"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s-ES" sz="80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 </a:t>
                      </a:r>
                    </a:p>
                    <a:p>
                      <a:pPr marL="29845"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s-ES" sz="80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 </a:t>
                      </a:r>
                    </a:p>
                    <a:p>
                      <a:pPr marL="29845"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s-ES" sz="80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</a:t>
                      </a:r>
                      <a:endParaRPr lang="es-ES" sz="800" dirty="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6090" marR="66090" marT="0" marB="0" anchor="ctr"/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216664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s-ES" sz="800" dirty="0">
                          <a:solidFill>
                            <a:schemeClr val="accent4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Nº envases</a:t>
                      </a:r>
                      <a:endParaRPr lang="es-ES" sz="800" dirty="0">
                        <a:solidFill>
                          <a:schemeClr val="accent4"/>
                        </a:solidFill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6090" marR="66090" marT="0" marB="0" anchor="ctr"/>
                </a:tc>
                <a:tc>
                  <a:txBody>
                    <a:bodyPr/>
                    <a:lstStyle/>
                    <a:p>
                      <a:pPr marL="29845"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s-ES" sz="80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7</a:t>
                      </a:r>
                      <a:endParaRPr lang="es-ES" sz="80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6090" marR="66090" marT="0" marB="0" anchor="ctr"/>
                </a:tc>
                <a:tc>
                  <a:txBody>
                    <a:bodyPr/>
                    <a:lstStyle/>
                    <a:p>
                      <a:pPr marL="29845"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s-ES" sz="80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Nº total de envases de la transacción</a:t>
                      </a:r>
                      <a:endParaRPr lang="es-ES" sz="80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6090" marR="66090" marT="0" marB="0" anchor="ctr"/>
                </a:tc>
                <a:tc>
                  <a:txBody>
                    <a:bodyPr/>
                    <a:lstStyle/>
                    <a:p>
                      <a:pPr marL="29845"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s-ES" sz="80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4</a:t>
                      </a:r>
                      <a:endParaRPr lang="es-ES" sz="800" dirty="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6090" marR="66090" marT="0" marB="0" anchor="ctr"/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327828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s-ES" sz="800" dirty="0">
                          <a:solidFill>
                            <a:schemeClr val="accent4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Volumen total</a:t>
                      </a:r>
                      <a:endParaRPr lang="es-ES" sz="800" dirty="0">
                        <a:solidFill>
                          <a:schemeClr val="accent4"/>
                        </a:solidFill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6090" marR="66090" marT="0" marB="0" anchor="ctr"/>
                </a:tc>
                <a:tc>
                  <a:txBody>
                    <a:bodyPr/>
                    <a:lstStyle/>
                    <a:p>
                      <a:pPr marL="29845"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s-ES" sz="80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10</a:t>
                      </a:r>
                      <a:endParaRPr lang="es-ES" sz="80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6090" marR="66090" marT="0" marB="0" anchor="ctr"/>
                </a:tc>
                <a:tc>
                  <a:txBody>
                    <a:bodyPr/>
                    <a:lstStyle/>
                    <a:p>
                      <a:pPr marL="29845"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s-ES" sz="80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Volumen total de producto en la transacción</a:t>
                      </a:r>
                      <a:endParaRPr lang="es-ES" sz="800" dirty="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6090" marR="66090" marT="0" marB="0" anchor="ctr"/>
                </a:tc>
                <a:tc>
                  <a:txBody>
                    <a:bodyPr/>
                    <a:lstStyle/>
                    <a:p>
                      <a:pPr marL="29845"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s-ES" sz="80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12</a:t>
                      </a:r>
                      <a:endParaRPr lang="es-ES" sz="800" dirty="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6090" marR="66090" marT="0" marB="0" anchor="ctr"/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216664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s-ES" sz="80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Importación paralela</a:t>
                      </a:r>
                      <a:endParaRPr lang="es-ES" sz="80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6090" marR="66090" marT="0" marB="0" anchor="ctr"/>
                </a:tc>
                <a:tc>
                  <a:txBody>
                    <a:bodyPr/>
                    <a:lstStyle/>
                    <a:p>
                      <a:pPr marL="29845"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s-ES" sz="80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</a:t>
                      </a:r>
                      <a:endParaRPr lang="es-ES" sz="80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6090" marR="66090" marT="0" marB="0" anchor="ctr"/>
                </a:tc>
                <a:tc>
                  <a:txBody>
                    <a:bodyPr/>
                    <a:lstStyle/>
                    <a:p>
                      <a:pPr marL="29845"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s-ES" sz="80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Es o no importación paralela (S/N)</a:t>
                      </a:r>
                      <a:endParaRPr lang="es-ES" sz="800" dirty="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6090" marR="66090" marT="0" marB="0" anchor="ctr"/>
                </a:tc>
                <a:tc>
                  <a:txBody>
                    <a:bodyPr/>
                    <a:lstStyle/>
                    <a:p>
                      <a:pPr marL="29845"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s-ES" sz="80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N</a:t>
                      </a:r>
                      <a:endParaRPr lang="es-ES" sz="800" dirty="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6090" marR="66090" marT="0" marB="0" anchor="ctr"/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  <a:tr h="327828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s-ES" sz="80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Denominación Común</a:t>
                      </a:r>
                      <a:endParaRPr lang="es-ES" sz="80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6090" marR="66090" marT="0" marB="0" anchor="ctr"/>
                </a:tc>
                <a:tc>
                  <a:txBody>
                    <a:bodyPr/>
                    <a:lstStyle/>
                    <a:p>
                      <a:pPr marL="29845"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s-ES" sz="80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</a:t>
                      </a:r>
                      <a:endParaRPr lang="es-ES" sz="80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6090" marR="66090" marT="0" marB="0" anchor="ctr"/>
                </a:tc>
                <a:tc>
                  <a:txBody>
                    <a:bodyPr/>
                    <a:lstStyle/>
                    <a:p>
                      <a:pPr marL="29845"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s-ES" sz="80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Es o no una denominación común (S/N)</a:t>
                      </a:r>
                      <a:endParaRPr lang="es-ES" sz="800" dirty="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6090" marR="66090" marT="0" marB="0" anchor="ctr"/>
                </a:tc>
                <a:tc>
                  <a:txBody>
                    <a:bodyPr/>
                    <a:lstStyle/>
                    <a:p>
                      <a:pPr marL="29845"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s-ES" sz="80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N</a:t>
                      </a:r>
                      <a:endParaRPr lang="es-ES" sz="800" dirty="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6090" marR="66090" marT="0" marB="0" anchor="ctr"/>
                </a:tc>
                <a:extLst>
                  <a:ext uri="{0D108BD9-81ED-4DB2-BD59-A6C34878D82A}">
                    <a16:rowId xmlns:a16="http://schemas.microsoft.com/office/drawing/2014/main" val="10011"/>
                  </a:ext>
                </a:extLst>
              </a:tr>
              <a:tr h="216664">
                <a:tc>
                  <a:txBody>
                    <a:bodyPr/>
                    <a:lstStyle/>
                    <a:p>
                      <a:pPr marL="29845"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s-ES" sz="80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Cultivo tratamiento</a:t>
                      </a:r>
                      <a:endParaRPr lang="es-ES" sz="80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6090" marR="66090" marT="0" marB="0" anchor="ctr"/>
                </a:tc>
                <a:tc>
                  <a:txBody>
                    <a:bodyPr/>
                    <a:lstStyle/>
                    <a:p>
                      <a:pPr marL="29845"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s-ES" sz="80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255</a:t>
                      </a:r>
                      <a:endParaRPr lang="es-ES" sz="80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6090" marR="66090" marT="0" marB="0" anchor="ctr"/>
                </a:tc>
                <a:tc>
                  <a:txBody>
                    <a:bodyPr/>
                    <a:lstStyle/>
                    <a:p>
                      <a:pPr marL="29845"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s-ES" sz="80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Objeto del tratamiento al cultivo</a:t>
                      </a:r>
                      <a:endParaRPr lang="es-ES" sz="80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6090" marR="66090" marT="0" marB="0" anchor="ctr"/>
                </a:tc>
                <a:tc>
                  <a:txBody>
                    <a:bodyPr/>
                    <a:lstStyle/>
                    <a:p>
                      <a:pPr marL="29845"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s-ES" sz="80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Plagas</a:t>
                      </a:r>
                      <a:endParaRPr lang="es-ES" sz="800" dirty="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6090" marR="66090" marT="0" marB="0" anchor="ctr"/>
                </a:tc>
                <a:extLst>
                  <a:ext uri="{0D108BD9-81ED-4DB2-BD59-A6C34878D82A}">
                    <a16:rowId xmlns:a16="http://schemas.microsoft.com/office/drawing/2014/main" val="10012"/>
                  </a:ext>
                </a:extLst>
              </a:tr>
            </a:tbl>
          </a:graphicData>
        </a:graphic>
      </p:graphicFrame>
      <p:pic>
        <p:nvPicPr>
          <p:cNvPr id="8" name="Imagen 7" descr="M:\SECRETARIA\imagenes minis 2018\MAPA.Gob.Web-72px.jpg"/>
          <p:cNvPicPr/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520778" y="6033479"/>
            <a:ext cx="2564130" cy="659765"/>
          </a:xfrm>
          <a:prstGeom prst="rect">
            <a:avLst/>
          </a:prstGeom>
          <a:noFill/>
          <a:ln>
            <a:noFill/>
          </a:ln>
        </p:spPr>
      </p:pic>
      <p:sp>
        <p:nvSpPr>
          <p:cNvPr id="9" name="Más 8"/>
          <p:cNvSpPr/>
          <p:nvPr/>
        </p:nvSpPr>
        <p:spPr>
          <a:xfrm>
            <a:off x="5651156" y="2908877"/>
            <a:ext cx="782595" cy="823784"/>
          </a:xfrm>
          <a:prstGeom prst="mathPlus">
            <a:avLst/>
          </a:prstGeom>
          <a:solidFill>
            <a:schemeClr val="accent1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469019211"/>
      </p:ext>
    </p:extLst>
  </p:cSld>
  <p:clrMapOvr>
    <a:masterClrMapping/>
  </p:clrMapOvr>
  <p:transition spd="slow">
    <p:comb/>
  </p:transition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n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22406" y="1190110"/>
            <a:ext cx="6019799" cy="1288135"/>
          </a:xfrm>
          <a:prstGeom prst="rect">
            <a:avLst/>
          </a:prstGeom>
        </p:spPr>
      </p:pic>
      <p:sp>
        <p:nvSpPr>
          <p:cNvPr id="5" name="CuadroTexto 4"/>
          <p:cNvSpPr txBox="1"/>
          <p:nvPr/>
        </p:nvSpPr>
        <p:spPr>
          <a:xfrm>
            <a:off x="1285103" y="329514"/>
            <a:ext cx="5189838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24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Consulta de transacciones</a:t>
            </a:r>
          </a:p>
        </p:txBody>
      </p:sp>
      <p:pic>
        <p:nvPicPr>
          <p:cNvPr id="6" name="Imagen 5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489890" y="2962019"/>
            <a:ext cx="5462845" cy="1436988"/>
          </a:xfrm>
          <a:prstGeom prst="rect">
            <a:avLst/>
          </a:prstGeom>
        </p:spPr>
      </p:pic>
      <p:pic>
        <p:nvPicPr>
          <p:cNvPr id="7" name="Imagen 6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18984" y="4752424"/>
            <a:ext cx="7093545" cy="1401241"/>
          </a:xfrm>
          <a:prstGeom prst="rect">
            <a:avLst/>
          </a:prstGeom>
        </p:spPr>
      </p:pic>
      <p:sp>
        <p:nvSpPr>
          <p:cNvPr id="9" name="Flecha curvada hacia la izquierda 8"/>
          <p:cNvSpPr/>
          <p:nvPr/>
        </p:nvSpPr>
        <p:spPr>
          <a:xfrm>
            <a:off x="7652951" y="2059459"/>
            <a:ext cx="733168" cy="1351006"/>
          </a:xfrm>
          <a:prstGeom prst="curvedLeftArrow">
            <a:avLst/>
          </a:prstGeom>
          <a:solidFill>
            <a:schemeClr val="accent1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>
              <a:solidFill>
                <a:schemeClr val="accent6">
                  <a:lumMod val="75000"/>
                </a:schemeClr>
              </a:solidFill>
            </a:endParaRPr>
          </a:p>
        </p:txBody>
      </p:sp>
      <p:sp>
        <p:nvSpPr>
          <p:cNvPr id="10" name="Flecha curvada hacia la izquierda 9"/>
          <p:cNvSpPr/>
          <p:nvPr/>
        </p:nvSpPr>
        <p:spPr>
          <a:xfrm>
            <a:off x="8019535" y="4102038"/>
            <a:ext cx="733168" cy="1351006"/>
          </a:xfrm>
          <a:prstGeom prst="curvedLeftArrow">
            <a:avLst/>
          </a:prstGeom>
          <a:solidFill>
            <a:schemeClr val="accent1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>
              <a:solidFill>
                <a:schemeClr val="tx1"/>
              </a:solidFill>
            </a:endParaRPr>
          </a:p>
        </p:txBody>
      </p:sp>
      <p:pic>
        <p:nvPicPr>
          <p:cNvPr id="11" name="Imagen 10" descr="M:\SECRETARIA\imagenes minis 2018\MAPA.Gob.Web-72px.jpg"/>
          <p:cNvPicPr/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520778" y="6033479"/>
            <a:ext cx="2564130" cy="659765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353478906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prism isContent="1" isInverted="1"/>
      </p:transition>
    </mc:Choice>
    <mc:Fallback xmlns="">
      <p:transition spd="slow">
        <p:fade/>
      </p:transition>
    </mc:Fallback>
  </mc:AlternateContent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Marcador de contenido 2"/>
          <p:cNvSpPr>
            <a:spLocks noGrp="1"/>
          </p:cNvSpPr>
          <p:nvPr>
            <p:ph idx="1"/>
          </p:nvPr>
        </p:nvSpPr>
        <p:spPr>
          <a:xfrm>
            <a:off x="1590374" y="1526059"/>
            <a:ext cx="8534400" cy="3615267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r>
              <a:rPr lang="es-ES" sz="6000" b="1" dirty="0">
                <a:solidFill>
                  <a:schemeClr val="bg1"/>
                </a:solidFill>
                <a:latin typeface="72 Black" panose="020B0A04030603020204" pitchFamily="34" charset="0"/>
                <a:cs typeface="72 Black" panose="020B0A04030603020204" pitchFamily="34" charset="0"/>
              </a:rPr>
              <a:t>GRACIAS POR SU ATENCIÓN</a:t>
            </a:r>
          </a:p>
        </p:txBody>
      </p:sp>
    </p:spTree>
    <p:extLst>
      <p:ext uri="{BB962C8B-B14F-4D97-AF65-F5344CB8AC3E}">
        <p14:creationId xmlns:p14="http://schemas.microsoft.com/office/powerpoint/2010/main" val="116690474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400">
        <p14:ripple/>
      </p:transition>
    </mc:Choice>
    <mc:Fallback xmlns="">
      <p:transition spd="slow">
        <p:fade/>
      </p:transition>
    </mc:Fallback>
  </mc:AlternateContent>
</p:sld>
</file>

<file path=ppt/theme/theme1.xml><?xml version="1.0" encoding="utf-8"?>
<a:theme xmlns:a="http://schemas.openxmlformats.org/drawingml/2006/main" name="Sector">
  <a:themeElements>
    <a:clrScheme name="Sector">
      <a:dk1>
        <a:sysClr val="windowText" lastClr="000000"/>
      </a:dk1>
      <a:lt1>
        <a:sysClr val="window" lastClr="FFFFFF"/>
      </a:lt1>
      <a:dk2>
        <a:srgbClr val="146194"/>
      </a:dk2>
      <a:lt2>
        <a:srgbClr val="76DBF4"/>
      </a:lt2>
      <a:accent1>
        <a:srgbClr val="052F61"/>
      </a:accent1>
      <a:accent2>
        <a:srgbClr val="A50E82"/>
      </a:accent2>
      <a:accent3>
        <a:srgbClr val="14967C"/>
      </a:accent3>
      <a:accent4>
        <a:srgbClr val="6A9E1F"/>
      </a:accent4>
      <a:accent5>
        <a:srgbClr val="E87D37"/>
      </a:accent5>
      <a:accent6>
        <a:srgbClr val="C62324"/>
      </a:accent6>
      <a:hlink>
        <a:srgbClr val="0D2E46"/>
      </a:hlink>
      <a:folHlink>
        <a:srgbClr val="356A95"/>
      </a:folHlink>
    </a:clrScheme>
    <a:fontScheme name="Sector">
      <a:majorFont>
        <a:latin typeface="Century Gothic" panose="020B0502020202020204"/>
        <a:ea typeface=""/>
        <a:cs typeface=""/>
        <a:font script="Jpan" typeface="メイリオ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entury Gothic" panose="020B0502020202020204"/>
        <a:ea typeface=""/>
        <a:cs typeface=""/>
        <a:font script="Jpan" typeface="メイリオ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Sector">
      <a:fillStyleLst>
        <a:solidFill>
          <a:schemeClr val="phClr"/>
        </a:solidFill>
        <a:gradFill rotWithShape="1">
          <a:gsLst>
            <a:gs pos="0">
              <a:schemeClr val="phClr">
                <a:tint val="62000"/>
                <a:hueMod val="94000"/>
                <a:satMod val="140000"/>
                <a:lumMod val="110000"/>
              </a:schemeClr>
            </a:gs>
            <a:gs pos="100000">
              <a:schemeClr val="phClr">
                <a:tint val="84000"/>
                <a:satMod val="16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8000"/>
                <a:hueMod val="94000"/>
                <a:satMod val="130000"/>
                <a:lumMod val="128000"/>
              </a:schemeClr>
            </a:gs>
            <a:gs pos="100000">
              <a:schemeClr val="phClr">
                <a:shade val="94000"/>
                <a:lumMod val="88000"/>
              </a:schemeClr>
            </a:gs>
          </a:gsLst>
          <a:lin ang="5400000" scaled="0"/>
        </a:gradFill>
      </a:fillStyleLst>
      <a:lnStyleLst>
        <a:ln w="9525" cap="rnd" cmpd="sng" algn="ctr">
          <a:solidFill>
            <a:schemeClr val="phClr">
              <a:tint val="76000"/>
              <a:alpha val="60000"/>
              <a:hueMod val="94000"/>
            </a:schemeClr>
          </a:solidFill>
          <a:prstDash val="solid"/>
        </a:ln>
        <a:ln w="15875" cap="rnd" cmpd="sng" algn="ctr">
          <a:solidFill>
            <a:schemeClr val="phClr">
              <a:hueMod val="94000"/>
            </a:schemeClr>
          </a:solidFill>
          <a:prstDash val="solid"/>
        </a:ln>
        <a:ln w="28575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innerShdw blurRad="25400" dist="12700" dir="13500000">
              <a:srgbClr val="000000">
                <a:alpha val="45000"/>
              </a:srgbClr>
            </a:innerShdw>
          </a:effectLst>
        </a:effectStyle>
        <a:effectStyle>
          <a:effectLst>
            <a:outerShdw blurRad="50800" dist="38100" dir="5400000" rotWithShape="0">
              <a:srgbClr val="000000">
                <a:alpha val="46000"/>
              </a:srgbClr>
            </a:outerShdw>
          </a:effectLst>
          <a:scene3d>
            <a:camera prst="orthographicFront">
              <a:rot lat="0" lon="0" rev="0"/>
            </a:camera>
            <a:lightRig rig="threePt" dir="t"/>
          </a:scene3d>
          <a:sp3d prstMaterial="plastic">
            <a:bevelT w="25400" h="25400"/>
          </a:sp3d>
        </a:effectStyle>
      </a:effectStyleLst>
      <a:bgFillStyleLst>
        <a:solidFill>
          <a:schemeClr val="phClr"/>
        </a:solidFill>
        <a:gradFill rotWithShape="1">
          <a:gsLst>
            <a:gs pos="10000">
              <a:schemeClr val="phClr">
                <a:tint val="97000"/>
                <a:hueMod val="92000"/>
                <a:satMod val="169000"/>
                <a:lumMod val="164000"/>
              </a:schemeClr>
            </a:gs>
            <a:gs pos="100000">
              <a:schemeClr val="phClr">
                <a:shade val="96000"/>
                <a:satMod val="120000"/>
                <a:lumMod val="90000"/>
              </a:schemeClr>
            </a:gs>
          </a:gsLst>
          <a:lin ang="6120000" scaled="1"/>
        </a:gradFill>
        <a:gradFill rotWithShape="1">
          <a:gsLst>
            <a:gs pos="0">
              <a:schemeClr val="phClr">
                <a:tint val="97000"/>
                <a:hueMod val="92000"/>
                <a:satMod val="169000"/>
                <a:lumMod val="164000"/>
              </a:schemeClr>
            </a:gs>
            <a:gs pos="100000">
              <a:schemeClr val="phClr">
                <a:shade val="96000"/>
                <a:satMod val="120000"/>
                <a:lumMod val="90000"/>
              </a:schemeClr>
            </a:gs>
          </a:gsLst>
          <a:path path="circle">
            <a:fillToRect b="10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Slice" id="{0507925B-6AC9-4358-8E18-C330545D08F8}" vid="{13FEC7C6-62A9-40C4-99D2-581AACACAA2F}"/>
    </a:ext>
  </a:extLst>
</a:theme>
</file>

<file path=ppt/theme/theme2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Slice</Template>
  <TotalTime>1119</TotalTime>
  <Words>1057</Words>
  <Application>Microsoft Office PowerPoint</Application>
  <PresentationFormat>Panorámica</PresentationFormat>
  <Paragraphs>241</Paragraphs>
  <Slides>15</Slides>
  <Notes>1</Notes>
  <HiddenSlides>0</HiddenSlides>
  <MMClips>0</MMClips>
  <ScaleCrop>false</ScaleCrop>
  <HeadingPairs>
    <vt:vector size="6" baseType="variant">
      <vt:variant>
        <vt:lpstr>Fuentes usadas</vt:lpstr>
      </vt:variant>
      <vt:variant>
        <vt:i4>7</vt:i4>
      </vt:variant>
      <vt:variant>
        <vt:lpstr>Tema</vt:lpstr>
      </vt:variant>
      <vt:variant>
        <vt:i4>1</vt:i4>
      </vt:variant>
      <vt:variant>
        <vt:lpstr>Títulos de diapositiva</vt:lpstr>
      </vt:variant>
      <vt:variant>
        <vt:i4>15</vt:i4>
      </vt:variant>
    </vt:vector>
  </HeadingPairs>
  <TitlesOfParts>
    <vt:vector size="23" baseType="lpstr">
      <vt:lpstr>72 Black</vt:lpstr>
      <vt:lpstr>Arial</vt:lpstr>
      <vt:lpstr>Calibri</vt:lpstr>
      <vt:lpstr>Century Gothic</vt:lpstr>
      <vt:lpstr>Symbol</vt:lpstr>
      <vt:lpstr>Wingdings</vt:lpstr>
      <vt:lpstr>Wingdings 3</vt:lpstr>
      <vt:lpstr>Sector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Presentación de PowerPoint</dc:title>
  <dc:creator>Gutierrez Llorente, Jose Antonio</dc:creator>
  <cp:lastModifiedBy>Urcacyl 2016</cp:lastModifiedBy>
  <cp:revision>29</cp:revision>
  <dcterms:created xsi:type="dcterms:W3CDTF">2022-02-10T14:02:35Z</dcterms:created>
  <dcterms:modified xsi:type="dcterms:W3CDTF">2022-06-07T08:23:08Z</dcterms:modified>
</cp:coreProperties>
</file>